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Lato Heavy" charset="1" panose="020F0502020204030203"/>
      <p:regular r:id="rId24"/>
    </p:embeddedFont>
    <p:embeddedFont>
      <p:font typeface="Lato Light" charset="1" panose="020F0502020204030203"/>
      <p:regular r:id="rId25"/>
    </p:embeddedFont>
    <p:embeddedFont>
      <p:font typeface="Lato Bold" charset="1" panose="020F0502020204030203"/>
      <p:regular r:id="rId26"/>
    </p:embeddedFont>
    <p:embeddedFont>
      <p:font typeface="Lato" charset="1" panose="020F05020202040302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368354" y="2715339"/>
            <a:ext cx="13551292" cy="4408647"/>
          </a:xfrm>
          <a:prstGeom prst="rect">
            <a:avLst/>
          </a:prstGeom>
        </p:spPr>
        <p:txBody>
          <a:bodyPr anchor="t" rtlCol="false" tIns="0" lIns="0" bIns="0" rIns="0">
            <a:spAutoFit/>
          </a:bodyPr>
          <a:lstStyle/>
          <a:p>
            <a:pPr algn="ctr">
              <a:lnSpc>
                <a:spcPts val="17982"/>
              </a:lnSpc>
            </a:pPr>
            <a:r>
              <a:rPr lang="en-US" b="true" sz="11100" spc="466">
                <a:solidFill>
                  <a:srgbClr val="FFFFFF"/>
                </a:solidFill>
                <a:latin typeface="Lato Heavy"/>
                <a:ea typeface="Lato Heavy"/>
                <a:cs typeface="Lato Heavy"/>
                <a:sym typeface="Lato Heavy"/>
              </a:rPr>
              <a:t>MUSHROOM CLASSIFICATION</a:t>
            </a:r>
          </a:p>
        </p:txBody>
      </p:sp>
      <p:sp>
        <p:nvSpPr>
          <p:cNvPr name="TextBox 4" id="4"/>
          <p:cNvSpPr txBox="true"/>
          <p:nvPr/>
        </p:nvSpPr>
        <p:spPr>
          <a:xfrm rot="0">
            <a:off x="3894142" y="6971586"/>
            <a:ext cx="10499716" cy="729940"/>
          </a:xfrm>
          <a:prstGeom prst="rect">
            <a:avLst/>
          </a:prstGeom>
        </p:spPr>
        <p:txBody>
          <a:bodyPr anchor="t" rtlCol="false" tIns="0" lIns="0" bIns="0" rIns="0">
            <a:spAutoFit/>
          </a:bodyPr>
          <a:lstStyle/>
          <a:p>
            <a:pPr algn="ctr">
              <a:lnSpc>
                <a:spcPts val="6181"/>
              </a:lnSpc>
            </a:pPr>
            <a:r>
              <a:rPr lang="en-US" sz="3815" spc="3052">
                <a:solidFill>
                  <a:srgbClr val="FFFFFF"/>
                </a:solidFill>
                <a:latin typeface="Lato Light"/>
                <a:ea typeface="Lato Light"/>
                <a:cs typeface="Lato Light"/>
                <a:sym typeface="Lato Light"/>
              </a:rPr>
              <a:t>FINAL REPORT</a:t>
            </a:r>
          </a:p>
        </p:txBody>
      </p:sp>
      <p:sp>
        <p:nvSpPr>
          <p:cNvPr name="Freeform 5" id="5"/>
          <p:cNvSpPr/>
          <p:nvPr/>
        </p:nvSpPr>
        <p:spPr>
          <a:xfrm flipH="false" flipV="false" rot="5256167">
            <a:off x="2862261" y="5221509"/>
            <a:ext cx="1285081" cy="1252369"/>
          </a:xfrm>
          <a:custGeom>
            <a:avLst/>
            <a:gdLst/>
            <a:ahLst/>
            <a:cxnLst/>
            <a:rect r="r" b="b" t="t" l="l"/>
            <a:pathLst>
              <a:path h="1252369" w="1285081">
                <a:moveTo>
                  <a:pt x="0" y="0"/>
                </a:moveTo>
                <a:lnTo>
                  <a:pt x="1285081" y="0"/>
                </a:lnTo>
                <a:lnTo>
                  <a:pt x="1285081" y="1252369"/>
                </a:lnTo>
                <a:lnTo>
                  <a:pt x="0" y="1252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5067029">
            <a:off x="13077478" y="3123922"/>
            <a:ext cx="1619970" cy="1578734"/>
          </a:xfrm>
          <a:custGeom>
            <a:avLst/>
            <a:gdLst/>
            <a:ahLst/>
            <a:cxnLst/>
            <a:rect r="r" b="b" t="t" l="l"/>
            <a:pathLst>
              <a:path h="1578734" w="1619970">
                <a:moveTo>
                  <a:pt x="0" y="1578734"/>
                </a:moveTo>
                <a:lnTo>
                  <a:pt x="1619969" y="1578734"/>
                </a:lnTo>
                <a:lnTo>
                  <a:pt x="1619969" y="0"/>
                </a:lnTo>
                <a:lnTo>
                  <a:pt x="0" y="0"/>
                </a:lnTo>
                <a:lnTo>
                  <a:pt x="0" y="157873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8852016">
            <a:off x="12636496" y="5591227"/>
            <a:ext cx="1344478" cy="1310255"/>
          </a:xfrm>
          <a:custGeom>
            <a:avLst/>
            <a:gdLst/>
            <a:ahLst/>
            <a:cxnLst/>
            <a:rect r="r" b="b" t="t" l="l"/>
            <a:pathLst>
              <a:path h="1310255" w="1344478">
                <a:moveTo>
                  <a:pt x="0" y="1310255"/>
                </a:moveTo>
                <a:lnTo>
                  <a:pt x="1344479" y="1310255"/>
                </a:lnTo>
                <a:lnTo>
                  <a:pt x="1344479" y="0"/>
                </a:lnTo>
                <a:lnTo>
                  <a:pt x="0" y="0"/>
                </a:lnTo>
                <a:lnTo>
                  <a:pt x="0" y="1310255"/>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V="true">
            <a:off x="9570836" y="1999350"/>
            <a:ext cx="0" cy="1114655"/>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1028700" y="-100857"/>
            <a:ext cx="7384788" cy="10387857"/>
          </a:xfrm>
          <a:custGeom>
            <a:avLst/>
            <a:gdLst/>
            <a:ahLst/>
            <a:cxnLst/>
            <a:rect r="r" b="b" t="t" l="l"/>
            <a:pathLst>
              <a:path h="10387857" w="7384788">
                <a:moveTo>
                  <a:pt x="0" y="0"/>
                </a:moveTo>
                <a:lnTo>
                  <a:pt x="7384788" y="0"/>
                </a:lnTo>
                <a:lnTo>
                  <a:pt x="7384788" y="10387857"/>
                </a:lnTo>
                <a:lnTo>
                  <a:pt x="0" y="10387857"/>
                </a:lnTo>
                <a:lnTo>
                  <a:pt x="0" y="0"/>
                </a:lnTo>
                <a:close/>
              </a:path>
            </a:pathLst>
          </a:custGeom>
          <a:blipFill>
            <a:blip r:embed="rId2">
              <a:alphaModFix amt="60000"/>
            </a:blip>
            <a:stretch>
              <a:fillRect l="-57173" t="0" r="-57173" b="0"/>
            </a:stretch>
          </a:blipFill>
        </p:spPr>
      </p:sp>
      <p:sp>
        <p:nvSpPr>
          <p:cNvPr name="TextBox 4" id="4"/>
          <p:cNvSpPr txBox="true"/>
          <p:nvPr/>
        </p:nvSpPr>
        <p:spPr>
          <a:xfrm rot="0">
            <a:off x="10044621" y="1612538"/>
            <a:ext cx="7858067" cy="1292855"/>
          </a:xfrm>
          <a:prstGeom prst="rect">
            <a:avLst/>
          </a:prstGeom>
        </p:spPr>
        <p:txBody>
          <a:bodyPr anchor="t" rtlCol="false" tIns="0" lIns="0" bIns="0" rIns="0">
            <a:spAutoFit/>
          </a:bodyPr>
          <a:lstStyle/>
          <a:p>
            <a:pPr algn="l">
              <a:lnSpc>
                <a:spcPts val="10640"/>
              </a:lnSpc>
              <a:spcBef>
                <a:spcPct val="0"/>
              </a:spcBef>
            </a:pPr>
            <a:r>
              <a:rPr lang="en-US" sz="7600" b="true">
                <a:solidFill>
                  <a:srgbClr val="FFFFFF"/>
                </a:solidFill>
                <a:latin typeface="Lato Bold"/>
                <a:ea typeface="Lato Bold"/>
                <a:cs typeface="Lato Bold"/>
                <a:sym typeface="Lato Bold"/>
              </a:rPr>
              <a:t>Feature Selection</a:t>
            </a:r>
          </a:p>
        </p:txBody>
      </p:sp>
      <p:sp>
        <p:nvSpPr>
          <p:cNvPr name="TextBox 5" id="5"/>
          <p:cNvSpPr txBox="true"/>
          <p:nvPr/>
        </p:nvSpPr>
        <p:spPr>
          <a:xfrm rot="0">
            <a:off x="9499398" y="3905518"/>
            <a:ext cx="3991410"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RANDOM FOREST</a:t>
            </a:r>
          </a:p>
        </p:txBody>
      </p:sp>
      <p:sp>
        <p:nvSpPr>
          <p:cNvPr name="TextBox 6" id="6"/>
          <p:cNvSpPr txBox="true"/>
          <p:nvPr/>
        </p:nvSpPr>
        <p:spPr>
          <a:xfrm rot="0">
            <a:off x="9499398" y="6638212"/>
            <a:ext cx="2105486"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LightGBM</a:t>
            </a:r>
          </a:p>
        </p:txBody>
      </p:sp>
      <p:sp>
        <p:nvSpPr>
          <p:cNvPr name="TextBox 7" id="7"/>
          <p:cNvSpPr txBox="true"/>
          <p:nvPr/>
        </p:nvSpPr>
        <p:spPr>
          <a:xfrm rot="0">
            <a:off x="9499398" y="4459237"/>
            <a:ext cx="7759902" cy="2030307"/>
          </a:xfrm>
          <a:prstGeom prst="rect">
            <a:avLst/>
          </a:prstGeom>
        </p:spPr>
        <p:txBody>
          <a:bodyPr anchor="t" rtlCol="false" tIns="0" lIns="0" bIns="0" rIns="0">
            <a:spAutoFit/>
          </a:bodyPr>
          <a:lstStyle/>
          <a:p>
            <a:pPr algn="just">
              <a:lnSpc>
                <a:spcPts val="3263"/>
              </a:lnSpc>
            </a:pPr>
            <a:r>
              <a:rPr lang="en-US" sz="1919">
                <a:solidFill>
                  <a:srgbClr val="FFFFFF"/>
                </a:solidFill>
                <a:latin typeface="Lato Light"/>
                <a:ea typeface="Lato Light"/>
                <a:cs typeface="Lato Light"/>
                <a:sym typeface="Lato Light"/>
              </a:rPr>
              <a:t>Utilizes the Bagging technique to build multiple decision trees on random subsets of the dataset. Feature importance is evaluated using Mean Decrease in Impurity (Gini importance) or Mean Decrease in Accuracy (drop in accuracy when features are shuffled). Features with higher importance scores are selected to reduce dimensionality.</a:t>
            </a:r>
          </a:p>
        </p:txBody>
      </p:sp>
      <p:sp>
        <p:nvSpPr>
          <p:cNvPr name="TextBox 8" id="8"/>
          <p:cNvSpPr txBox="true"/>
          <p:nvPr/>
        </p:nvSpPr>
        <p:spPr>
          <a:xfrm rot="0">
            <a:off x="9499398" y="7179232"/>
            <a:ext cx="7688464" cy="2120900"/>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Uses Gradient Boosting with a leaf-wise growth strategy, measuring feature importance through Gain (reduction in loss) and Split Count (number of times a feature is used for splitting). Features with high Gain are prioritized. This method is efficient with large datasets but requires careful hyperparameter tuning.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V="true">
            <a:off x="7091796" y="-85955"/>
            <a:ext cx="0" cy="1114655"/>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509185" y="1621205"/>
            <a:ext cx="6940298" cy="3293204"/>
          </a:xfrm>
          <a:custGeom>
            <a:avLst/>
            <a:gdLst/>
            <a:ahLst/>
            <a:cxnLst/>
            <a:rect r="r" b="b" t="t" l="l"/>
            <a:pathLst>
              <a:path h="3293204" w="6940298">
                <a:moveTo>
                  <a:pt x="0" y="0"/>
                </a:moveTo>
                <a:lnTo>
                  <a:pt x="6940298" y="0"/>
                </a:lnTo>
                <a:lnTo>
                  <a:pt x="6940298" y="3293203"/>
                </a:lnTo>
                <a:lnTo>
                  <a:pt x="0" y="3293203"/>
                </a:lnTo>
                <a:lnTo>
                  <a:pt x="0" y="0"/>
                </a:lnTo>
                <a:close/>
              </a:path>
            </a:pathLst>
          </a:custGeom>
          <a:blipFill>
            <a:blip r:embed="rId2"/>
            <a:stretch>
              <a:fillRect l="-25875" t="0" r="0" b="0"/>
            </a:stretch>
          </a:blipFill>
        </p:spPr>
      </p:sp>
      <p:sp>
        <p:nvSpPr>
          <p:cNvPr name="Freeform 4" id="4"/>
          <p:cNvSpPr/>
          <p:nvPr/>
        </p:nvSpPr>
        <p:spPr>
          <a:xfrm flipH="false" flipV="false" rot="0">
            <a:off x="509185" y="5352558"/>
            <a:ext cx="11340299" cy="4591136"/>
          </a:xfrm>
          <a:custGeom>
            <a:avLst/>
            <a:gdLst/>
            <a:ahLst/>
            <a:cxnLst/>
            <a:rect r="r" b="b" t="t" l="l"/>
            <a:pathLst>
              <a:path h="4591136" w="11340299">
                <a:moveTo>
                  <a:pt x="0" y="0"/>
                </a:moveTo>
                <a:lnTo>
                  <a:pt x="11340299" y="0"/>
                </a:lnTo>
                <a:lnTo>
                  <a:pt x="11340299" y="4591137"/>
                </a:lnTo>
                <a:lnTo>
                  <a:pt x="0" y="4591137"/>
                </a:lnTo>
                <a:lnTo>
                  <a:pt x="0" y="0"/>
                </a:lnTo>
                <a:close/>
              </a:path>
            </a:pathLst>
          </a:custGeom>
          <a:blipFill>
            <a:blip r:embed="rId3"/>
            <a:stretch>
              <a:fillRect l="0" t="-172" r="0" b="-172"/>
            </a:stretch>
          </a:blipFill>
        </p:spPr>
      </p:sp>
      <p:sp>
        <p:nvSpPr>
          <p:cNvPr name="TextBox 5" id="5"/>
          <p:cNvSpPr txBox="true"/>
          <p:nvPr/>
        </p:nvSpPr>
        <p:spPr>
          <a:xfrm rot="0">
            <a:off x="7449483" y="-228830"/>
            <a:ext cx="7858067" cy="1292855"/>
          </a:xfrm>
          <a:prstGeom prst="rect">
            <a:avLst/>
          </a:prstGeom>
        </p:spPr>
        <p:txBody>
          <a:bodyPr anchor="t" rtlCol="false" tIns="0" lIns="0" bIns="0" rIns="0">
            <a:spAutoFit/>
          </a:bodyPr>
          <a:lstStyle/>
          <a:p>
            <a:pPr algn="l">
              <a:lnSpc>
                <a:spcPts val="10640"/>
              </a:lnSpc>
              <a:spcBef>
                <a:spcPct val="0"/>
              </a:spcBef>
            </a:pPr>
            <a:r>
              <a:rPr lang="en-US" sz="7600" b="true">
                <a:solidFill>
                  <a:srgbClr val="FFFFFF"/>
                </a:solidFill>
                <a:latin typeface="Lato Bold"/>
                <a:ea typeface="Lato Bold"/>
                <a:cs typeface="Lato Bold"/>
                <a:sym typeface="Lato Bold"/>
              </a:rPr>
              <a:t>Feature Selection</a:t>
            </a:r>
          </a:p>
        </p:txBody>
      </p:sp>
      <p:sp>
        <p:nvSpPr>
          <p:cNvPr name="TextBox 6" id="6"/>
          <p:cNvSpPr txBox="true"/>
          <p:nvPr/>
        </p:nvSpPr>
        <p:spPr>
          <a:xfrm rot="0">
            <a:off x="7697020" y="1621205"/>
            <a:ext cx="9562280" cy="2693670"/>
          </a:xfrm>
          <a:prstGeom prst="rect">
            <a:avLst/>
          </a:prstGeom>
        </p:spPr>
        <p:txBody>
          <a:bodyPr anchor="t" rtlCol="false" tIns="0" lIns="0" bIns="0" rIns="0">
            <a:spAutoFit/>
          </a:bodyPr>
          <a:lstStyle/>
          <a:p>
            <a:pPr algn="l" marL="647700" indent="-323850" lvl="1">
              <a:lnSpc>
                <a:spcPts val="3540"/>
              </a:lnSpc>
              <a:buFont typeface="Arial"/>
              <a:buChar char="•"/>
            </a:pPr>
            <a:r>
              <a:rPr lang="en-US" sz="3000">
                <a:solidFill>
                  <a:srgbClr val="F5D062"/>
                </a:solidFill>
                <a:latin typeface="Lato"/>
                <a:ea typeface="Lato"/>
                <a:cs typeface="Lato"/>
                <a:sym typeface="Lato"/>
              </a:rPr>
              <a:t>For the primary dataset, the optimal feature combination consisted of Color histograms, SIFT, LBP, GIST, GLCM, ORB, Hu moments, and Color basic, totaling 1,300 features:</a:t>
            </a:r>
          </a:p>
          <a:p>
            <a:pPr algn="l">
              <a:lnSpc>
                <a:spcPts val="3540"/>
              </a:lnSpc>
            </a:pPr>
          </a:p>
          <a:p>
            <a:pPr algn="l">
              <a:lnSpc>
                <a:spcPts val="3540"/>
              </a:lnSpc>
            </a:pPr>
            <a:r>
              <a:rPr lang="en-US" sz="3000">
                <a:solidFill>
                  <a:srgbClr val="FFFFFF"/>
                </a:solidFill>
                <a:latin typeface="Lato"/>
                <a:ea typeface="Lato"/>
                <a:cs typeface="Lato"/>
                <a:sym typeface="Lato"/>
              </a:rPr>
              <a:t>       </a:t>
            </a:r>
            <a:r>
              <a:rPr lang="en-US" sz="3000">
                <a:solidFill>
                  <a:srgbClr val="FFFFFF"/>
                </a:solidFill>
                <a:latin typeface="Lato"/>
                <a:ea typeface="Lato"/>
                <a:cs typeface="Lato"/>
                <a:sym typeface="Lato"/>
              </a:rPr>
              <a:t>1024 + 128 + 10 + 64 + 20 + 32 + 7 + 15 = 1300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V="true">
            <a:off x="7020359" y="807395"/>
            <a:ext cx="0" cy="1114655"/>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384177" y="3863606"/>
            <a:ext cx="7449483" cy="3267531"/>
          </a:xfrm>
          <a:custGeom>
            <a:avLst/>
            <a:gdLst/>
            <a:ahLst/>
            <a:cxnLst/>
            <a:rect r="r" b="b" t="t" l="l"/>
            <a:pathLst>
              <a:path h="3267531" w="7449483">
                <a:moveTo>
                  <a:pt x="0" y="0"/>
                </a:moveTo>
                <a:lnTo>
                  <a:pt x="7449483" y="0"/>
                </a:lnTo>
                <a:lnTo>
                  <a:pt x="7449483" y="3267531"/>
                </a:lnTo>
                <a:lnTo>
                  <a:pt x="0" y="3267531"/>
                </a:lnTo>
                <a:lnTo>
                  <a:pt x="0" y="0"/>
                </a:lnTo>
                <a:close/>
              </a:path>
            </a:pathLst>
          </a:custGeom>
          <a:blipFill>
            <a:blip r:embed="rId2"/>
            <a:stretch>
              <a:fillRect l="0" t="0" r="0" b="0"/>
            </a:stretch>
          </a:blipFill>
        </p:spPr>
      </p:sp>
      <p:sp>
        <p:nvSpPr>
          <p:cNvPr name="TextBox 4" id="4"/>
          <p:cNvSpPr txBox="true"/>
          <p:nvPr/>
        </p:nvSpPr>
        <p:spPr>
          <a:xfrm rot="0">
            <a:off x="7091796" y="629195"/>
            <a:ext cx="7858067" cy="1292855"/>
          </a:xfrm>
          <a:prstGeom prst="rect">
            <a:avLst/>
          </a:prstGeom>
        </p:spPr>
        <p:txBody>
          <a:bodyPr anchor="t" rtlCol="false" tIns="0" lIns="0" bIns="0" rIns="0">
            <a:spAutoFit/>
          </a:bodyPr>
          <a:lstStyle/>
          <a:p>
            <a:pPr algn="l">
              <a:lnSpc>
                <a:spcPts val="10640"/>
              </a:lnSpc>
              <a:spcBef>
                <a:spcPct val="0"/>
              </a:spcBef>
            </a:pPr>
            <a:r>
              <a:rPr lang="en-US" sz="7600" b="true">
                <a:solidFill>
                  <a:srgbClr val="FFFFFF"/>
                </a:solidFill>
                <a:latin typeface="Lato Bold"/>
                <a:ea typeface="Lato Bold"/>
                <a:cs typeface="Lato Bold"/>
                <a:sym typeface="Lato Bold"/>
              </a:rPr>
              <a:t>Feature Selection</a:t>
            </a:r>
          </a:p>
        </p:txBody>
      </p:sp>
      <p:sp>
        <p:nvSpPr>
          <p:cNvPr name="TextBox 5" id="5"/>
          <p:cNvSpPr txBox="true"/>
          <p:nvPr/>
        </p:nvSpPr>
        <p:spPr>
          <a:xfrm rot="0">
            <a:off x="8281325" y="3863606"/>
            <a:ext cx="9562280" cy="3589236"/>
          </a:xfrm>
          <a:prstGeom prst="rect">
            <a:avLst/>
          </a:prstGeom>
        </p:spPr>
        <p:txBody>
          <a:bodyPr anchor="t" rtlCol="false" tIns="0" lIns="0" bIns="0" rIns="0">
            <a:spAutoFit/>
          </a:bodyPr>
          <a:lstStyle/>
          <a:p>
            <a:pPr algn="l" marL="647700" indent="-323850" lvl="1">
              <a:lnSpc>
                <a:spcPts val="3540"/>
              </a:lnSpc>
              <a:buFont typeface="Arial"/>
              <a:buChar char="•"/>
            </a:pPr>
            <a:r>
              <a:rPr lang="en-US" sz="3000">
                <a:solidFill>
                  <a:srgbClr val="F5D062"/>
                </a:solidFill>
                <a:latin typeface="Lato"/>
                <a:ea typeface="Lato"/>
                <a:cs typeface="Lato"/>
                <a:sym typeface="Lato"/>
              </a:rPr>
              <a:t>For the secondary dataset, the optimal feature combination consisted of Color histograms, SIFT, LBP, GLCM, Hu moments, and ORB, totaling 1,221 features:</a:t>
            </a:r>
          </a:p>
          <a:p>
            <a:pPr algn="l">
              <a:lnSpc>
                <a:spcPts val="3540"/>
              </a:lnSpc>
            </a:pPr>
            <a:r>
              <a:rPr lang="en-US" sz="3000">
                <a:solidFill>
                  <a:srgbClr val="F5D062"/>
                </a:solidFill>
                <a:latin typeface="Lato"/>
                <a:ea typeface="Lato"/>
                <a:cs typeface="Lato"/>
                <a:sym typeface="Lato"/>
              </a:rPr>
              <a:t> </a:t>
            </a:r>
          </a:p>
          <a:p>
            <a:pPr algn="l" marL="647700" indent="-323850" lvl="1">
              <a:lnSpc>
                <a:spcPts val="3540"/>
              </a:lnSpc>
              <a:buFont typeface="Arial"/>
              <a:buChar char="•"/>
            </a:pPr>
            <a:r>
              <a:rPr lang="en-US" sz="3000">
                <a:solidFill>
                  <a:srgbClr val="F5D062"/>
                </a:solidFill>
                <a:latin typeface="Lato"/>
                <a:ea typeface="Lato"/>
                <a:cs typeface="Lato"/>
                <a:sym typeface="Lato"/>
              </a:rPr>
              <a:t>1024 + 128 + 10 + 20 + 7 + 32 = 1221</a:t>
            </a:r>
          </a:p>
          <a:p>
            <a:pPr algn="l">
              <a:lnSpc>
                <a:spcPts val="3540"/>
              </a:lnSpc>
            </a:pPr>
          </a:p>
          <a:p>
            <a:pPr algn="l">
              <a:lnSpc>
                <a:spcPts val="3540"/>
              </a:lnSpc>
            </a:pPr>
            <a:r>
              <a:rPr lang="en-US" sz="3000">
                <a:solidFill>
                  <a:srgbClr val="FFFFFF"/>
                </a:solidFill>
                <a:latin typeface="Lato"/>
                <a:ea typeface="Lato"/>
                <a:cs typeface="Lato"/>
                <a:sym typeface="Lato"/>
              </a:rPr>
              <a:t>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V="true">
            <a:off x="7358841" y="293835"/>
            <a:ext cx="0" cy="1114655"/>
          </a:xfrm>
          <a:prstGeom prst="line">
            <a:avLst/>
          </a:prstGeom>
          <a:ln cap="flat" w="142875">
            <a:solidFill>
              <a:srgbClr val="F5D062"/>
            </a:solidFill>
            <a:prstDash val="solid"/>
            <a:headEnd type="none" len="sm" w="sm"/>
            <a:tailEnd type="none" len="sm" w="sm"/>
          </a:ln>
        </p:spPr>
      </p:sp>
      <p:sp>
        <p:nvSpPr>
          <p:cNvPr name="TextBox 3" id="3"/>
          <p:cNvSpPr txBox="true"/>
          <p:nvPr/>
        </p:nvSpPr>
        <p:spPr>
          <a:xfrm rot="0">
            <a:off x="7430279" y="115635"/>
            <a:ext cx="7858067" cy="1292855"/>
          </a:xfrm>
          <a:prstGeom prst="rect">
            <a:avLst/>
          </a:prstGeom>
        </p:spPr>
        <p:txBody>
          <a:bodyPr anchor="t" rtlCol="false" tIns="0" lIns="0" bIns="0" rIns="0">
            <a:spAutoFit/>
          </a:bodyPr>
          <a:lstStyle/>
          <a:p>
            <a:pPr algn="l">
              <a:lnSpc>
                <a:spcPts val="10640"/>
              </a:lnSpc>
              <a:spcBef>
                <a:spcPct val="0"/>
              </a:spcBef>
            </a:pPr>
            <a:r>
              <a:rPr lang="en-US" sz="7600" b="true">
                <a:solidFill>
                  <a:srgbClr val="FFFFFF"/>
                </a:solidFill>
                <a:latin typeface="Lato Bold"/>
                <a:ea typeface="Lato Bold"/>
                <a:cs typeface="Lato Bold"/>
                <a:sym typeface="Lato Bold"/>
              </a:rPr>
              <a:t>Model </a:t>
            </a:r>
          </a:p>
        </p:txBody>
      </p:sp>
      <p:sp>
        <p:nvSpPr>
          <p:cNvPr name="TextBox 4" id="4"/>
          <p:cNvSpPr txBox="true"/>
          <p:nvPr/>
        </p:nvSpPr>
        <p:spPr>
          <a:xfrm rot="0">
            <a:off x="1590330" y="2342065"/>
            <a:ext cx="14193441" cy="5600700"/>
          </a:xfrm>
          <a:prstGeom prst="rect">
            <a:avLst/>
          </a:prstGeom>
        </p:spPr>
        <p:txBody>
          <a:bodyPr anchor="t" rtlCol="false" tIns="0" lIns="0" bIns="0" rIns="0">
            <a:spAutoFit/>
          </a:bodyPr>
          <a:lstStyle/>
          <a:p>
            <a:pPr algn="l" marL="647700" indent="-323850" lvl="1">
              <a:lnSpc>
                <a:spcPts val="7500"/>
              </a:lnSpc>
              <a:buFont typeface="Arial"/>
              <a:buChar char="•"/>
            </a:pPr>
            <a:r>
              <a:rPr lang="en-US" sz="3000">
                <a:solidFill>
                  <a:srgbClr val="F5D062"/>
                </a:solidFill>
                <a:latin typeface="Lato"/>
                <a:ea typeface="Lato"/>
                <a:cs typeface="Lato"/>
                <a:sym typeface="Lato"/>
              </a:rPr>
              <a:t>LightGBM: Fast, accurate, handles large datasets and missing values well.</a:t>
            </a:r>
          </a:p>
          <a:p>
            <a:pPr algn="l" marL="647700" indent="-323850" lvl="1">
              <a:lnSpc>
                <a:spcPts val="7500"/>
              </a:lnSpc>
              <a:buFont typeface="Arial"/>
              <a:buChar char="•"/>
            </a:pPr>
            <a:r>
              <a:rPr lang="en-US" sz="3000">
                <a:solidFill>
                  <a:srgbClr val="F5D062"/>
                </a:solidFill>
                <a:latin typeface="Lato"/>
                <a:ea typeface="Lato"/>
                <a:cs typeface="Lato"/>
                <a:sym typeface="Lato"/>
              </a:rPr>
              <a:t>Extra Trees: Quick random splitting, good variance reduction.</a:t>
            </a:r>
          </a:p>
          <a:p>
            <a:pPr algn="l" marL="647700" indent="-323850" lvl="1">
              <a:lnSpc>
                <a:spcPts val="7500"/>
              </a:lnSpc>
              <a:buFont typeface="Arial"/>
              <a:buChar char="•"/>
            </a:pPr>
            <a:r>
              <a:rPr lang="en-US" sz="3000">
                <a:solidFill>
                  <a:srgbClr val="F5D062"/>
                </a:solidFill>
                <a:latin typeface="Lato"/>
                <a:ea typeface="Lato"/>
                <a:cs typeface="Lato"/>
                <a:sym typeface="Lato"/>
              </a:rPr>
              <a:t>XGBoost: High performance, strong overfitting control, popular in competitions.</a:t>
            </a:r>
          </a:p>
          <a:p>
            <a:pPr algn="l" marL="647700" indent="-323850" lvl="1">
              <a:lnSpc>
                <a:spcPts val="7500"/>
              </a:lnSpc>
              <a:buFont typeface="Arial"/>
              <a:buChar char="•"/>
            </a:pPr>
            <a:r>
              <a:rPr lang="en-US" sz="3000">
                <a:solidFill>
                  <a:srgbClr val="F5D062"/>
                </a:solidFill>
                <a:latin typeface="Lato"/>
                <a:ea typeface="Lato"/>
                <a:cs typeface="Lato"/>
                <a:sym typeface="Lato"/>
              </a:rPr>
              <a:t>Random Forest: Ensemble of decision trees, reduces overfitting, highly effective.</a:t>
            </a:r>
          </a:p>
          <a:p>
            <a:pPr algn="l" marL="647700" indent="-323850" lvl="1">
              <a:lnSpc>
                <a:spcPts val="7500"/>
              </a:lnSpc>
              <a:buFont typeface="Arial"/>
              <a:buChar char="•"/>
            </a:pPr>
            <a:r>
              <a:rPr lang="en-US" sz="3000">
                <a:solidFill>
                  <a:srgbClr val="F5D062"/>
                </a:solidFill>
                <a:latin typeface="Lato"/>
                <a:ea typeface="Lato"/>
                <a:cs typeface="Lato"/>
                <a:sym typeface="Lato"/>
              </a:rPr>
              <a:t>CatBoost: Handles categorical data well, easy to use, accurate.</a:t>
            </a:r>
          </a:p>
          <a:p>
            <a:pPr algn="l" marL="647700" indent="-323850" lvl="1">
              <a:lnSpc>
                <a:spcPts val="7500"/>
              </a:lnSpc>
              <a:buFont typeface="Arial"/>
              <a:buChar char="•"/>
            </a:pPr>
            <a:r>
              <a:rPr lang="en-US" sz="3000">
                <a:solidFill>
                  <a:srgbClr val="F5D062"/>
                </a:solidFill>
                <a:latin typeface="Lato"/>
                <a:ea typeface="Lato"/>
                <a:cs typeface="Lato"/>
                <a:sym typeface="Lato"/>
              </a:rPr>
              <a:t>Decision Tree: Simple, interpretable, prone to overfitting, useful for basic models.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Freeform 2" id="2"/>
          <p:cNvSpPr/>
          <p:nvPr/>
        </p:nvSpPr>
        <p:spPr>
          <a:xfrm flipH="false" flipV="false" rot="0">
            <a:off x="328414" y="4674887"/>
            <a:ext cx="8365345" cy="4956467"/>
          </a:xfrm>
          <a:custGeom>
            <a:avLst/>
            <a:gdLst/>
            <a:ahLst/>
            <a:cxnLst/>
            <a:rect r="r" b="b" t="t" l="l"/>
            <a:pathLst>
              <a:path h="4956467" w="8365345">
                <a:moveTo>
                  <a:pt x="0" y="0"/>
                </a:moveTo>
                <a:lnTo>
                  <a:pt x="8365345" y="0"/>
                </a:lnTo>
                <a:lnTo>
                  <a:pt x="8365345" y="4956467"/>
                </a:lnTo>
                <a:lnTo>
                  <a:pt x="0" y="4956467"/>
                </a:lnTo>
                <a:lnTo>
                  <a:pt x="0" y="0"/>
                </a:lnTo>
                <a:close/>
              </a:path>
            </a:pathLst>
          </a:custGeom>
          <a:blipFill>
            <a:blip r:embed="rId2"/>
            <a:stretch>
              <a:fillRect l="0" t="0" r="0" b="0"/>
            </a:stretch>
          </a:blipFill>
        </p:spPr>
      </p:sp>
      <p:sp>
        <p:nvSpPr>
          <p:cNvPr name="Freeform 3" id="3"/>
          <p:cNvSpPr/>
          <p:nvPr/>
        </p:nvSpPr>
        <p:spPr>
          <a:xfrm flipH="false" flipV="false" rot="0">
            <a:off x="328414" y="1425748"/>
            <a:ext cx="8365345" cy="2876085"/>
          </a:xfrm>
          <a:custGeom>
            <a:avLst/>
            <a:gdLst/>
            <a:ahLst/>
            <a:cxnLst/>
            <a:rect r="r" b="b" t="t" l="l"/>
            <a:pathLst>
              <a:path h="2876085" w="8365345">
                <a:moveTo>
                  <a:pt x="0" y="0"/>
                </a:moveTo>
                <a:lnTo>
                  <a:pt x="8365345" y="0"/>
                </a:lnTo>
                <a:lnTo>
                  <a:pt x="8365345" y="2876085"/>
                </a:lnTo>
                <a:lnTo>
                  <a:pt x="0" y="2876085"/>
                </a:lnTo>
                <a:lnTo>
                  <a:pt x="0" y="0"/>
                </a:lnTo>
                <a:close/>
              </a:path>
            </a:pathLst>
          </a:custGeom>
          <a:blipFill>
            <a:blip r:embed="rId3"/>
            <a:stretch>
              <a:fillRect l="0" t="0" r="-5382" b="0"/>
            </a:stretch>
          </a:blipFill>
        </p:spPr>
      </p:sp>
      <p:sp>
        <p:nvSpPr>
          <p:cNvPr name="Freeform 4" id="4"/>
          <p:cNvSpPr/>
          <p:nvPr/>
        </p:nvSpPr>
        <p:spPr>
          <a:xfrm flipH="false" flipV="false" rot="0">
            <a:off x="9514469" y="2203609"/>
            <a:ext cx="8011649" cy="7304133"/>
          </a:xfrm>
          <a:custGeom>
            <a:avLst/>
            <a:gdLst/>
            <a:ahLst/>
            <a:cxnLst/>
            <a:rect r="r" b="b" t="t" l="l"/>
            <a:pathLst>
              <a:path h="7304133" w="8011649">
                <a:moveTo>
                  <a:pt x="0" y="0"/>
                </a:moveTo>
                <a:lnTo>
                  <a:pt x="8011649" y="0"/>
                </a:lnTo>
                <a:lnTo>
                  <a:pt x="8011649" y="7304134"/>
                </a:lnTo>
                <a:lnTo>
                  <a:pt x="0" y="7304134"/>
                </a:lnTo>
                <a:lnTo>
                  <a:pt x="0" y="0"/>
                </a:lnTo>
                <a:close/>
              </a:path>
            </a:pathLst>
          </a:custGeom>
          <a:blipFill>
            <a:blip r:embed="rId4"/>
            <a:stretch>
              <a:fillRect l="-6207" t="0" r="0" b="0"/>
            </a:stretch>
          </a:blipFill>
        </p:spPr>
      </p:sp>
      <p:sp>
        <p:nvSpPr>
          <p:cNvPr name="TextBox 5" id="5"/>
          <p:cNvSpPr txBox="true"/>
          <p:nvPr/>
        </p:nvSpPr>
        <p:spPr>
          <a:xfrm rot="0">
            <a:off x="9852803" y="933450"/>
            <a:ext cx="11293586" cy="837558"/>
          </a:xfrm>
          <a:prstGeom prst="rect">
            <a:avLst/>
          </a:prstGeom>
        </p:spPr>
        <p:txBody>
          <a:bodyPr anchor="t" rtlCol="false" tIns="0" lIns="0" bIns="0" rIns="0">
            <a:spAutoFit/>
          </a:bodyPr>
          <a:lstStyle/>
          <a:p>
            <a:pPr algn="l">
              <a:lnSpc>
                <a:spcPts val="6860"/>
              </a:lnSpc>
              <a:spcBef>
                <a:spcPct val="0"/>
              </a:spcBef>
            </a:pPr>
            <a:r>
              <a:rPr lang="en-US" sz="4900" b="true">
                <a:solidFill>
                  <a:srgbClr val="FFFFFF"/>
                </a:solidFill>
                <a:latin typeface="Lato Bold"/>
                <a:ea typeface="Lato Bold"/>
                <a:cs typeface="Lato Bold"/>
                <a:sym typeface="Lato Bold"/>
              </a:rPr>
              <a:t>Common Genus’s Images</a:t>
            </a:r>
          </a:p>
        </p:txBody>
      </p:sp>
      <p:sp>
        <p:nvSpPr>
          <p:cNvPr name="TextBox 6" id="6"/>
          <p:cNvSpPr txBox="true"/>
          <p:nvPr/>
        </p:nvSpPr>
        <p:spPr>
          <a:xfrm rot="0">
            <a:off x="457905" y="76375"/>
            <a:ext cx="8686095" cy="1205781"/>
          </a:xfrm>
          <a:prstGeom prst="rect">
            <a:avLst/>
          </a:prstGeom>
        </p:spPr>
        <p:txBody>
          <a:bodyPr anchor="t" rtlCol="false" tIns="0" lIns="0" bIns="0" rIns="0">
            <a:spAutoFit/>
          </a:bodyPr>
          <a:lstStyle/>
          <a:p>
            <a:pPr algn="l">
              <a:lnSpc>
                <a:spcPts val="9877"/>
              </a:lnSpc>
              <a:spcBef>
                <a:spcPct val="0"/>
              </a:spcBef>
            </a:pPr>
            <a:r>
              <a:rPr lang="en-US" sz="7055" b="true">
                <a:solidFill>
                  <a:srgbClr val="F5D062"/>
                </a:solidFill>
                <a:latin typeface="Lato Bold"/>
                <a:ea typeface="Lato Bold"/>
                <a:cs typeface="Lato Bold"/>
                <a:sym typeface="Lato Bold"/>
              </a:rPr>
              <a:t>Model Evaluation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Freeform 2" id="2"/>
          <p:cNvSpPr/>
          <p:nvPr/>
        </p:nvSpPr>
        <p:spPr>
          <a:xfrm flipH="false" flipV="false" rot="0">
            <a:off x="330640" y="4251488"/>
            <a:ext cx="8768375" cy="5195262"/>
          </a:xfrm>
          <a:custGeom>
            <a:avLst/>
            <a:gdLst/>
            <a:ahLst/>
            <a:cxnLst/>
            <a:rect r="r" b="b" t="t" l="l"/>
            <a:pathLst>
              <a:path h="5195262" w="8768375">
                <a:moveTo>
                  <a:pt x="0" y="0"/>
                </a:moveTo>
                <a:lnTo>
                  <a:pt x="8768375" y="0"/>
                </a:lnTo>
                <a:lnTo>
                  <a:pt x="8768375" y="5195262"/>
                </a:lnTo>
                <a:lnTo>
                  <a:pt x="0" y="5195262"/>
                </a:lnTo>
                <a:lnTo>
                  <a:pt x="0" y="0"/>
                </a:lnTo>
                <a:close/>
              </a:path>
            </a:pathLst>
          </a:custGeom>
          <a:blipFill>
            <a:blip r:embed="rId2"/>
            <a:stretch>
              <a:fillRect l="0" t="0" r="0" b="0"/>
            </a:stretch>
          </a:blipFill>
        </p:spPr>
      </p:sp>
      <p:sp>
        <p:nvSpPr>
          <p:cNvPr name="Freeform 3" id="3"/>
          <p:cNvSpPr/>
          <p:nvPr/>
        </p:nvSpPr>
        <p:spPr>
          <a:xfrm flipH="false" flipV="false" rot="0">
            <a:off x="443639" y="1097891"/>
            <a:ext cx="8542378" cy="2628592"/>
          </a:xfrm>
          <a:custGeom>
            <a:avLst/>
            <a:gdLst/>
            <a:ahLst/>
            <a:cxnLst/>
            <a:rect r="r" b="b" t="t" l="l"/>
            <a:pathLst>
              <a:path h="2628592" w="8542378">
                <a:moveTo>
                  <a:pt x="0" y="0"/>
                </a:moveTo>
                <a:lnTo>
                  <a:pt x="8542378" y="0"/>
                </a:lnTo>
                <a:lnTo>
                  <a:pt x="8542378" y="2628591"/>
                </a:lnTo>
                <a:lnTo>
                  <a:pt x="0" y="2628591"/>
                </a:lnTo>
                <a:lnTo>
                  <a:pt x="0" y="0"/>
                </a:lnTo>
                <a:close/>
              </a:path>
            </a:pathLst>
          </a:custGeom>
          <a:blipFill>
            <a:blip r:embed="rId3"/>
            <a:stretch>
              <a:fillRect l="0" t="-2402" r="0" b="-2402"/>
            </a:stretch>
          </a:blipFill>
        </p:spPr>
      </p:sp>
      <p:sp>
        <p:nvSpPr>
          <p:cNvPr name="Freeform 4" id="4"/>
          <p:cNvSpPr/>
          <p:nvPr/>
        </p:nvSpPr>
        <p:spPr>
          <a:xfrm flipH="false" flipV="false" rot="0">
            <a:off x="10194974" y="2756694"/>
            <a:ext cx="7452653" cy="6690056"/>
          </a:xfrm>
          <a:custGeom>
            <a:avLst/>
            <a:gdLst/>
            <a:ahLst/>
            <a:cxnLst/>
            <a:rect r="r" b="b" t="t" l="l"/>
            <a:pathLst>
              <a:path h="6690056" w="7452653">
                <a:moveTo>
                  <a:pt x="0" y="0"/>
                </a:moveTo>
                <a:lnTo>
                  <a:pt x="7452653" y="0"/>
                </a:lnTo>
                <a:lnTo>
                  <a:pt x="7452653" y="6690056"/>
                </a:lnTo>
                <a:lnTo>
                  <a:pt x="0" y="6690056"/>
                </a:lnTo>
                <a:lnTo>
                  <a:pt x="0" y="0"/>
                </a:lnTo>
                <a:close/>
              </a:path>
            </a:pathLst>
          </a:custGeom>
          <a:blipFill>
            <a:blip r:embed="rId4"/>
            <a:stretch>
              <a:fillRect l="0" t="0" r="0" b="0"/>
            </a:stretch>
          </a:blipFill>
        </p:spPr>
      </p:sp>
      <p:sp>
        <p:nvSpPr>
          <p:cNvPr name="TextBox 5" id="5"/>
          <p:cNvSpPr txBox="true"/>
          <p:nvPr/>
        </p:nvSpPr>
        <p:spPr>
          <a:xfrm rot="0">
            <a:off x="10531812" y="1012166"/>
            <a:ext cx="10311608" cy="763950"/>
          </a:xfrm>
          <a:prstGeom prst="rect">
            <a:avLst/>
          </a:prstGeom>
        </p:spPr>
        <p:txBody>
          <a:bodyPr anchor="t" rtlCol="false" tIns="0" lIns="0" bIns="0" rIns="0">
            <a:spAutoFit/>
          </a:bodyPr>
          <a:lstStyle/>
          <a:p>
            <a:pPr algn="l">
              <a:lnSpc>
                <a:spcPts val="6256"/>
              </a:lnSpc>
              <a:spcBef>
                <a:spcPct val="0"/>
              </a:spcBef>
            </a:pPr>
            <a:r>
              <a:rPr lang="en-US" sz="4469" b="true">
                <a:solidFill>
                  <a:srgbClr val="FFFFFF"/>
                </a:solidFill>
                <a:latin typeface="Lato Bold"/>
                <a:ea typeface="Lato Bold"/>
                <a:cs typeface="Lato Bold"/>
                <a:sym typeface="Lato Bold"/>
              </a:rPr>
              <a:t>Klasifikasi Jamur Dataset</a:t>
            </a:r>
          </a:p>
        </p:txBody>
      </p:sp>
      <p:sp>
        <p:nvSpPr>
          <p:cNvPr name="TextBox 6" id="6"/>
          <p:cNvSpPr txBox="true"/>
          <p:nvPr/>
        </p:nvSpPr>
        <p:spPr>
          <a:xfrm rot="0">
            <a:off x="182178" y="-25754"/>
            <a:ext cx="8673594" cy="1204237"/>
          </a:xfrm>
          <a:prstGeom prst="rect">
            <a:avLst/>
          </a:prstGeom>
        </p:spPr>
        <p:txBody>
          <a:bodyPr anchor="t" rtlCol="false" tIns="0" lIns="0" bIns="0" rIns="0">
            <a:spAutoFit/>
          </a:bodyPr>
          <a:lstStyle/>
          <a:p>
            <a:pPr algn="l">
              <a:lnSpc>
                <a:spcPts val="9863"/>
              </a:lnSpc>
              <a:spcBef>
                <a:spcPct val="0"/>
              </a:spcBef>
            </a:pPr>
            <a:r>
              <a:rPr lang="en-US" sz="7045" b="true">
                <a:solidFill>
                  <a:srgbClr val="F5D062"/>
                </a:solidFill>
                <a:latin typeface="Lato Bold"/>
                <a:ea typeface="Lato Bold"/>
                <a:cs typeface="Lato Bold"/>
                <a:sym typeface="Lato Bold"/>
              </a:rPr>
              <a:t>Model Evaluation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a:off x="8586673" y="2575298"/>
            <a:ext cx="1114655" cy="0"/>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0" y="0"/>
            <a:ext cx="18288000" cy="2646736"/>
          </a:xfrm>
          <a:custGeom>
            <a:avLst/>
            <a:gdLst/>
            <a:ahLst/>
            <a:cxnLst/>
            <a:rect r="r" b="b" t="t" l="l"/>
            <a:pathLst>
              <a:path h="2646736" w="18288000">
                <a:moveTo>
                  <a:pt x="0" y="0"/>
                </a:moveTo>
                <a:lnTo>
                  <a:pt x="18288000" y="0"/>
                </a:lnTo>
                <a:lnTo>
                  <a:pt x="18288000" y="2646736"/>
                </a:lnTo>
                <a:lnTo>
                  <a:pt x="0" y="2646736"/>
                </a:lnTo>
                <a:lnTo>
                  <a:pt x="0" y="0"/>
                </a:lnTo>
                <a:close/>
              </a:path>
            </a:pathLst>
          </a:custGeom>
          <a:blipFill>
            <a:blip r:embed="rId2">
              <a:alphaModFix amt="52000"/>
            </a:blip>
            <a:stretch>
              <a:fillRect l="0" t="-309584" r="0" b="-50770"/>
            </a:stretch>
          </a:blipFill>
        </p:spPr>
      </p:sp>
      <p:sp>
        <p:nvSpPr>
          <p:cNvPr name="TextBox 4" id="4"/>
          <p:cNvSpPr txBox="true"/>
          <p:nvPr/>
        </p:nvSpPr>
        <p:spPr>
          <a:xfrm rot="0">
            <a:off x="2729523" y="581946"/>
            <a:ext cx="12828954" cy="1502815"/>
          </a:xfrm>
          <a:prstGeom prst="rect">
            <a:avLst/>
          </a:prstGeom>
        </p:spPr>
        <p:txBody>
          <a:bodyPr anchor="t" rtlCol="false" tIns="0" lIns="0" bIns="0" rIns="0">
            <a:spAutoFit/>
          </a:bodyPr>
          <a:lstStyle/>
          <a:p>
            <a:pPr algn="ctr">
              <a:lnSpc>
                <a:spcPts val="12246"/>
              </a:lnSpc>
              <a:spcBef>
                <a:spcPct val="0"/>
              </a:spcBef>
            </a:pPr>
            <a:r>
              <a:rPr lang="en-US" b="true" sz="8747">
                <a:solidFill>
                  <a:srgbClr val="FFFFFF"/>
                </a:solidFill>
                <a:latin typeface="Lato Bold"/>
                <a:ea typeface="Lato Bold"/>
                <a:cs typeface="Lato Bold"/>
                <a:sym typeface="Lato Bold"/>
              </a:rPr>
              <a:t>Errors and Adjustments</a:t>
            </a:r>
          </a:p>
        </p:txBody>
      </p:sp>
      <p:sp>
        <p:nvSpPr>
          <p:cNvPr name="TextBox 5" id="5"/>
          <p:cNvSpPr txBox="true"/>
          <p:nvPr/>
        </p:nvSpPr>
        <p:spPr>
          <a:xfrm rot="0">
            <a:off x="3346333" y="2944487"/>
            <a:ext cx="7568241" cy="1958975"/>
          </a:xfrm>
          <a:prstGeom prst="rect">
            <a:avLst/>
          </a:prstGeom>
        </p:spPr>
        <p:txBody>
          <a:bodyPr anchor="t" rtlCol="false" tIns="0" lIns="0" bIns="0" rIns="0">
            <a:spAutoFit/>
          </a:bodyPr>
          <a:lstStyle/>
          <a:p>
            <a:pPr algn="l">
              <a:lnSpc>
                <a:spcPts val="3910"/>
              </a:lnSpc>
            </a:pPr>
            <a:r>
              <a:rPr lang="en-US" b="true" sz="2300">
                <a:solidFill>
                  <a:srgbClr val="FFFFFF"/>
                </a:solidFill>
                <a:latin typeface="Lato Bold"/>
                <a:ea typeface="Lato Bold"/>
                <a:cs typeface="Lato Bold"/>
                <a:sym typeface="Lato Bold"/>
              </a:rPr>
              <a:t>Errors Encountered:</a:t>
            </a:r>
            <a:r>
              <a:rPr lang="en-US" sz="2300">
                <a:solidFill>
                  <a:srgbClr val="FFFFFF"/>
                </a:solidFill>
                <a:latin typeface="Lato Light"/>
                <a:ea typeface="Lato Light"/>
                <a:cs typeface="Lato Light"/>
                <a:sym typeface="Lato Light"/>
              </a:rPr>
              <a:t> Data leakage occurred due to applying augmentation on both training and test sets. Additionally, labels from the test set were unintention-ally included in training.</a:t>
            </a:r>
          </a:p>
        </p:txBody>
      </p:sp>
      <p:sp>
        <p:nvSpPr>
          <p:cNvPr name="TextBox 6" id="6"/>
          <p:cNvSpPr txBox="true"/>
          <p:nvPr/>
        </p:nvSpPr>
        <p:spPr>
          <a:xfrm rot="0">
            <a:off x="3346333" y="5198737"/>
            <a:ext cx="8371966" cy="1958975"/>
          </a:xfrm>
          <a:prstGeom prst="rect">
            <a:avLst/>
          </a:prstGeom>
        </p:spPr>
        <p:txBody>
          <a:bodyPr anchor="t" rtlCol="false" tIns="0" lIns="0" bIns="0" rIns="0">
            <a:spAutoFit/>
          </a:bodyPr>
          <a:lstStyle/>
          <a:p>
            <a:pPr algn="just">
              <a:lnSpc>
                <a:spcPts val="3909"/>
              </a:lnSpc>
            </a:pPr>
            <a:r>
              <a:rPr lang="en-US" b="true" sz="2299">
                <a:solidFill>
                  <a:srgbClr val="FFFFFF"/>
                </a:solidFill>
                <a:latin typeface="Lato Bold"/>
                <a:ea typeface="Lato Bold"/>
                <a:cs typeface="Lato Bold"/>
                <a:sym typeface="Lato Bold"/>
              </a:rPr>
              <a:t>Adjustments Made</a:t>
            </a:r>
            <a:r>
              <a:rPr lang="en-US" sz="2299">
                <a:solidFill>
                  <a:srgbClr val="FFFFFF"/>
                </a:solidFill>
                <a:latin typeface="Lato Light"/>
                <a:ea typeface="Lato Light"/>
                <a:cs typeface="Lato Light"/>
                <a:sym typeface="Lato Light"/>
              </a:rPr>
              <a:t>: Augmentation was restricted to only the training set to prevent information from leaking into the test set. The dataset pipeline was revised to ensure no label contamination.</a:t>
            </a:r>
          </a:p>
        </p:txBody>
      </p:sp>
      <p:sp>
        <p:nvSpPr>
          <p:cNvPr name="TextBox 7" id="7"/>
          <p:cNvSpPr txBox="true"/>
          <p:nvPr/>
        </p:nvSpPr>
        <p:spPr>
          <a:xfrm rot="0">
            <a:off x="3282633" y="7452987"/>
            <a:ext cx="7631940" cy="1958976"/>
          </a:xfrm>
          <a:prstGeom prst="rect">
            <a:avLst/>
          </a:prstGeom>
        </p:spPr>
        <p:txBody>
          <a:bodyPr anchor="t" rtlCol="false" tIns="0" lIns="0" bIns="0" rIns="0">
            <a:spAutoFit/>
          </a:bodyPr>
          <a:lstStyle/>
          <a:p>
            <a:pPr algn="just">
              <a:lnSpc>
                <a:spcPts val="3909"/>
              </a:lnSpc>
            </a:pPr>
            <a:r>
              <a:rPr lang="en-US" sz="2299" b="true">
                <a:solidFill>
                  <a:srgbClr val="FFFFFF"/>
                </a:solidFill>
                <a:latin typeface="Lato Bold"/>
                <a:ea typeface="Lato Bold"/>
                <a:cs typeface="Lato Bold"/>
                <a:sym typeface="Lato Bold"/>
              </a:rPr>
              <a:t>Effect on Results</a:t>
            </a:r>
            <a:r>
              <a:rPr lang="en-US" sz="2299">
                <a:solidFill>
                  <a:srgbClr val="FFFFFF"/>
                </a:solidFill>
                <a:latin typeface="Lato Light"/>
                <a:ea typeface="Lato Light"/>
                <a:cs typeface="Lato Light"/>
                <a:sym typeface="Lato Light"/>
              </a:rPr>
              <a:t>: The original inflated accuracy was corrected after fixing the leakage, leading to more realistic and generalizable model performance.</a:t>
            </a:r>
          </a:p>
          <a:p>
            <a:pPr algn="just">
              <a:lnSpc>
                <a:spcPts val="390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a:off x="8586673" y="2575298"/>
            <a:ext cx="1114655" cy="0"/>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0" y="0"/>
            <a:ext cx="18288000" cy="2646736"/>
          </a:xfrm>
          <a:custGeom>
            <a:avLst/>
            <a:gdLst/>
            <a:ahLst/>
            <a:cxnLst/>
            <a:rect r="r" b="b" t="t" l="l"/>
            <a:pathLst>
              <a:path h="2646736" w="18288000">
                <a:moveTo>
                  <a:pt x="0" y="0"/>
                </a:moveTo>
                <a:lnTo>
                  <a:pt x="18288000" y="0"/>
                </a:lnTo>
                <a:lnTo>
                  <a:pt x="18288000" y="2646736"/>
                </a:lnTo>
                <a:lnTo>
                  <a:pt x="0" y="2646736"/>
                </a:lnTo>
                <a:lnTo>
                  <a:pt x="0" y="0"/>
                </a:lnTo>
                <a:close/>
              </a:path>
            </a:pathLst>
          </a:custGeom>
          <a:blipFill>
            <a:blip r:embed="rId2">
              <a:alphaModFix amt="52000"/>
            </a:blip>
            <a:stretch>
              <a:fillRect l="0" t="-309584" r="0" b="-50770"/>
            </a:stretch>
          </a:blipFill>
        </p:spPr>
      </p:sp>
      <p:sp>
        <p:nvSpPr>
          <p:cNvPr name="TextBox 4" id="4"/>
          <p:cNvSpPr txBox="true"/>
          <p:nvPr/>
        </p:nvSpPr>
        <p:spPr>
          <a:xfrm rot="0">
            <a:off x="2729523" y="581946"/>
            <a:ext cx="14656918" cy="1502815"/>
          </a:xfrm>
          <a:prstGeom prst="rect">
            <a:avLst/>
          </a:prstGeom>
        </p:spPr>
        <p:txBody>
          <a:bodyPr anchor="t" rtlCol="false" tIns="0" lIns="0" bIns="0" rIns="0">
            <a:spAutoFit/>
          </a:bodyPr>
          <a:lstStyle/>
          <a:p>
            <a:pPr algn="ctr">
              <a:lnSpc>
                <a:spcPts val="12246"/>
              </a:lnSpc>
              <a:spcBef>
                <a:spcPct val="0"/>
              </a:spcBef>
            </a:pPr>
            <a:r>
              <a:rPr lang="en-US" b="true" sz="8747">
                <a:solidFill>
                  <a:srgbClr val="FFFFFF"/>
                </a:solidFill>
                <a:latin typeface="Lato Bold"/>
                <a:ea typeface="Lato Bold"/>
                <a:cs typeface="Lato Bold"/>
                <a:sym typeface="Lato Bold"/>
              </a:rPr>
              <a:t>Comparison and Discussion</a:t>
            </a:r>
          </a:p>
        </p:txBody>
      </p:sp>
      <p:sp>
        <p:nvSpPr>
          <p:cNvPr name="TextBox 5" id="5"/>
          <p:cNvSpPr txBox="true"/>
          <p:nvPr/>
        </p:nvSpPr>
        <p:spPr>
          <a:xfrm rot="0">
            <a:off x="1669198" y="2733427"/>
            <a:ext cx="14949605" cy="6649414"/>
          </a:xfrm>
          <a:prstGeom prst="rect">
            <a:avLst/>
          </a:prstGeom>
        </p:spPr>
        <p:txBody>
          <a:bodyPr anchor="t" rtlCol="false" tIns="0" lIns="0" bIns="0" rIns="0">
            <a:spAutoFit/>
          </a:bodyPr>
          <a:lstStyle/>
          <a:p>
            <a:pPr algn="l">
              <a:lnSpc>
                <a:spcPts val="4073"/>
              </a:lnSpc>
            </a:pPr>
            <a:r>
              <a:rPr lang="en-US" sz="2395" b="true">
                <a:solidFill>
                  <a:srgbClr val="FFFFFF"/>
                </a:solidFill>
                <a:latin typeface="Lato Bold"/>
                <a:ea typeface="Lato Bold"/>
                <a:cs typeface="Lato Bold"/>
                <a:sym typeface="Lato Bold"/>
              </a:rPr>
              <a:t>Model Performance Comparison</a:t>
            </a:r>
          </a:p>
          <a:p>
            <a:pPr algn="l" marL="517274" indent="-258637" lvl="1">
              <a:lnSpc>
                <a:spcPts val="4073"/>
              </a:lnSpc>
              <a:buFont typeface="Arial"/>
              <a:buChar char="•"/>
            </a:pPr>
            <a:r>
              <a:rPr lang="en-US" sz="2395">
                <a:solidFill>
                  <a:srgbClr val="FFFFFF"/>
                </a:solidFill>
                <a:latin typeface="Lato Light"/>
                <a:ea typeface="Lato Light"/>
                <a:cs typeface="Lato Light"/>
                <a:sym typeface="Lato Light"/>
              </a:rPr>
              <a:t>Primary Dataset: LightGBM led with 63.33% accuracy; Decision Tree weakest at 31.21%.</a:t>
            </a:r>
          </a:p>
          <a:p>
            <a:pPr algn="l" marL="517274" indent="-258637" lvl="1">
              <a:lnSpc>
                <a:spcPts val="4073"/>
              </a:lnSpc>
              <a:buFont typeface="Arial"/>
              <a:buChar char="•"/>
            </a:pPr>
            <a:r>
              <a:rPr lang="en-US" sz="2395">
                <a:solidFill>
                  <a:srgbClr val="FFFFFF"/>
                </a:solidFill>
                <a:latin typeface="Lato Light"/>
                <a:ea typeface="Lato Light"/>
                <a:cs typeface="Lato Light"/>
                <a:sym typeface="Lato Light"/>
              </a:rPr>
              <a:t>Secondary Dataset: Extra Trees topped at 93.08%; Decision Tree remained lowest.</a:t>
            </a:r>
          </a:p>
          <a:p>
            <a:pPr algn="l" marL="517274" indent="-258637" lvl="1">
              <a:lnSpc>
                <a:spcPts val="4073"/>
              </a:lnSpc>
              <a:buFont typeface="Arial"/>
              <a:buChar char="•"/>
            </a:pPr>
            <a:r>
              <a:rPr lang="en-US" sz="2395">
                <a:solidFill>
                  <a:srgbClr val="FFFFFF"/>
                </a:solidFill>
                <a:latin typeface="Lato Light"/>
                <a:ea typeface="Lato Light"/>
                <a:cs typeface="Lato Light"/>
                <a:sym typeface="Lato Light"/>
              </a:rPr>
              <a:t>Key Factors: LightGBM excels with background variability; Extra Trees thrives with cleaner preprocessing.</a:t>
            </a:r>
          </a:p>
          <a:p>
            <a:pPr algn="l">
              <a:lnSpc>
                <a:spcPts val="4073"/>
              </a:lnSpc>
            </a:pPr>
            <a:r>
              <a:rPr lang="en-US" sz="2395" b="true">
                <a:solidFill>
                  <a:srgbClr val="FFFFFF"/>
                </a:solidFill>
                <a:latin typeface="Lato Bold"/>
                <a:ea typeface="Lato Bold"/>
                <a:cs typeface="Lato Bold"/>
                <a:sym typeface="Lato Bold"/>
              </a:rPr>
              <a:t>Dataset Influence</a:t>
            </a:r>
          </a:p>
          <a:p>
            <a:pPr algn="l" marL="517274" indent="-258637" lvl="1">
              <a:lnSpc>
                <a:spcPts val="4073"/>
              </a:lnSpc>
              <a:buFont typeface="Arial"/>
              <a:buChar char="•"/>
            </a:pPr>
            <a:r>
              <a:rPr lang="en-US" sz="2395">
                <a:solidFill>
                  <a:srgbClr val="FFFFFF"/>
                </a:solidFill>
                <a:latin typeface="Lato Light"/>
                <a:ea typeface="Lato Light"/>
                <a:cs typeface="Lato Light"/>
                <a:sym typeface="Lato Light"/>
              </a:rPr>
              <a:t>Primary: Less refined background removal favored LightGBM’s robustness.</a:t>
            </a:r>
          </a:p>
          <a:p>
            <a:pPr algn="l" marL="517274" indent="-258637" lvl="1">
              <a:lnSpc>
                <a:spcPts val="4073"/>
              </a:lnSpc>
              <a:buFont typeface="Arial"/>
              <a:buChar char="•"/>
            </a:pPr>
            <a:r>
              <a:rPr lang="en-US" sz="2395">
                <a:solidFill>
                  <a:srgbClr val="FFFFFF"/>
                </a:solidFill>
                <a:latin typeface="Lato Light"/>
                <a:ea typeface="Lato Light"/>
                <a:cs typeface="Lato Light"/>
                <a:sym typeface="Lato Light"/>
              </a:rPr>
              <a:t>Secondary: Extensive preprocessing boosted tree-based models like Extra Trees.</a:t>
            </a:r>
          </a:p>
          <a:p>
            <a:pPr algn="l" marL="517274" indent="-258637" lvl="1">
              <a:lnSpc>
                <a:spcPts val="4073"/>
              </a:lnSpc>
              <a:buFont typeface="Arial"/>
              <a:buChar char="•"/>
            </a:pPr>
            <a:r>
              <a:rPr lang="en-US" sz="2395">
                <a:solidFill>
                  <a:srgbClr val="FFFFFF"/>
                </a:solidFill>
                <a:latin typeface="Lato Light"/>
                <a:ea typeface="Lato Light"/>
                <a:cs typeface="Lato Light"/>
                <a:sym typeface="Lato Light"/>
              </a:rPr>
              <a:t>Class imbalance skewed predictions toward dominant classes (e.g., Lactarius, Dried Wood Ear).</a:t>
            </a:r>
          </a:p>
          <a:p>
            <a:pPr algn="l">
              <a:lnSpc>
                <a:spcPts val="4073"/>
              </a:lnSpc>
            </a:pPr>
            <a:r>
              <a:rPr lang="en-US" sz="2395" b="true">
                <a:solidFill>
                  <a:srgbClr val="FFFFFF"/>
                </a:solidFill>
                <a:latin typeface="Lato Bold"/>
                <a:ea typeface="Lato Bold"/>
                <a:cs typeface="Lato Bold"/>
                <a:sym typeface="Lato Bold"/>
              </a:rPr>
              <a:t>Challenges</a:t>
            </a:r>
          </a:p>
          <a:p>
            <a:pPr algn="l" marL="517274" indent="-258637" lvl="1">
              <a:lnSpc>
                <a:spcPts val="4073"/>
              </a:lnSpc>
              <a:buFont typeface="Arial"/>
              <a:buChar char="•"/>
            </a:pPr>
            <a:r>
              <a:rPr lang="en-US" sz="2395">
                <a:solidFill>
                  <a:srgbClr val="FFFFFF"/>
                </a:solidFill>
                <a:latin typeface="Lato Light"/>
                <a:ea typeface="Lato Light"/>
                <a:cs typeface="Lato Light"/>
                <a:sym typeface="Lato Light"/>
              </a:rPr>
              <a:t>Limited benchmarks, high model complexity, and visual similarity between mushrooms hinder progress.</a:t>
            </a:r>
          </a:p>
          <a:p>
            <a:pPr algn="l">
              <a:lnSpc>
                <a:spcPts val="4073"/>
              </a:lnSpc>
            </a:pPr>
            <a:r>
              <a:rPr lang="en-US" sz="2395" b="true">
                <a:solidFill>
                  <a:srgbClr val="FFFFFF"/>
                </a:solidFill>
                <a:latin typeface="Lato Bold"/>
                <a:ea typeface="Lato Bold"/>
                <a:cs typeface="Lato Bold"/>
                <a:sym typeface="Lato Bold"/>
              </a:rPr>
              <a:t>Summary</a:t>
            </a:r>
          </a:p>
          <a:p>
            <a:pPr algn="l" marL="517274" indent="-258637" lvl="1">
              <a:lnSpc>
                <a:spcPts val="4073"/>
              </a:lnSpc>
              <a:buFont typeface="Arial"/>
              <a:buChar char="•"/>
            </a:pPr>
            <a:r>
              <a:rPr lang="en-US" sz="2395">
                <a:solidFill>
                  <a:srgbClr val="FFFFFF"/>
                </a:solidFill>
                <a:latin typeface="Lato Light"/>
                <a:ea typeface="Lato Light"/>
                <a:cs typeface="Lato Light"/>
                <a:sym typeface="Lato Light"/>
              </a:rPr>
              <a:t>LightGBM and Extra Trees outperformed others; preprocessing and class balance are critical for accuracy.</a:t>
            </a:r>
          </a:p>
          <a:p>
            <a:pPr algn="l">
              <a:lnSpc>
                <a:spcPts val="4073"/>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09" t="-13732" r="-2956" b="-10949"/>
            </a:stretch>
          </a:blipFill>
        </p:spPr>
      </p:sp>
      <p:sp>
        <p:nvSpPr>
          <p:cNvPr name="TextBox 3" id="3"/>
          <p:cNvSpPr txBox="true"/>
          <p:nvPr/>
        </p:nvSpPr>
        <p:spPr>
          <a:xfrm rot="0">
            <a:off x="2780829" y="3182133"/>
            <a:ext cx="12726342" cy="3259122"/>
          </a:xfrm>
          <a:prstGeom prst="rect">
            <a:avLst/>
          </a:prstGeom>
        </p:spPr>
        <p:txBody>
          <a:bodyPr anchor="t" rtlCol="false" tIns="0" lIns="0" bIns="0" rIns="0">
            <a:spAutoFit/>
          </a:bodyPr>
          <a:lstStyle/>
          <a:p>
            <a:pPr algn="ctr">
              <a:lnSpc>
                <a:spcPts val="26688"/>
              </a:lnSpc>
              <a:spcBef>
                <a:spcPct val="0"/>
              </a:spcBef>
            </a:pPr>
            <a:r>
              <a:rPr lang="en-US" b="true" sz="19063">
                <a:solidFill>
                  <a:srgbClr val="FFFFFF"/>
                </a:solidFill>
                <a:latin typeface="Lato Heavy"/>
                <a:ea typeface="Lato Heavy"/>
                <a:cs typeface="Lato Heavy"/>
                <a:sym typeface="Lato Heavy"/>
              </a:rPr>
              <a:t>Thank You</a:t>
            </a:r>
          </a:p>
        </p:txBody>
      </p:sp>
      <p:sp>
        <p:nvSpPr>
          <p:cNvPr name="Freeform 4" id="4"/>
          <p:cNvSpPr/>
          <p:nvPr/>
        </p:nvSpPr>
        <p:spPr>
          <a:xfrm flipH="false" flipV="true" rot="5067029">
            <a:off x="7995232" y="3821374"/>
            <a:ext cx="1222109" cy="1191000"/>
          </a:xfrm>
          <a:custGeom>
            <a:avLst/>
            <a:gdLst/>
            <a:ahLst/>
            <a:cxnLst/>
            <a:rect r="r" b="b" t="t" l="l"/>
            <a:pathLst>
              <a:path h="1191000" w="1222109">
                <a:moveTo>
                  <a:pt x="0" y="1191000"/>
                </a:moveTo>
                <a:lnTo>
                  <a:pt x="1222109" y="1191000"/>
                </a:lnTo>
                <a:lnTo>
                  <a:pt x="1222109" y="0"/>
                </a:lnTo>
                <a:lnTo>
                  <a:pt x="0" y="0"/>
                </a:lnTo>
                <a:lnTo>
                  <a:pt x="0" y="119100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5400000">
            <a:off x="7929171" y="-71829"/>
            <a:ext cx="2429658" cy="18288000"/>
            <a:chOff x="0" y="0"/>
            <a:chExt cx="639910" cy="4816593"/>
          </a:xfrm>
        </p:grpSpPr>
        <p:sp>
          <p:nvSpPr>
            <p:cNvPr name="Freeform 6" id="6"/>
            <p:cNvSpPr/>
            <p:nvPr/>
          </p:nvSpPr>
          <p:spPr>
            <a:xfrm flipH="false" flipV="false" rot="0">
              <a:off x="0" y="0"/>
              <a:ext cx="639910" cy="4816592"/>
            </a:xfrm>
            <a:custGeom>
              <a:avLst/>
              <a:gdLst/>
              <a:ahLst/>
              <a:cxnLst/>
              <a:rect r="r" b="b" t="t" l="l"/>
              <a:pathLst>
                <a:path h="4816592" w="639910">
                  <a:moveTo>
                    <a:pt x="0" y="0"/>
                  </a:moveTo>
                  <a:lnTo>
                    <a:pt x="639910" y="0"/>
                  </a:lnTo>
                  <a:lnTo>
                    <a:pt x="639910" y="4816592"/>
                  </a:lnTo>
                  <a:lnTo>
                    <a:pt x="0" y="4816592"/>
                  </a:lnTo>
                  <a:close/>
                </a:path>
              </a:pathLst>
            </a:custGeom>
            <a:solidFill>
              <a:srgbClr val="03261D"/>
            </a:solidFill>
          </p:spPr>
        </p:sp>
        <p:sp>
          <p:nvSpPr>
            <p:cNvPr name="TextBox 7" id="7"/>
            <p:cNvSpPr txBox="true"/>
            <p:nvPr/>
          </p:nvSpPr>
          <p:spPr>
            <a:xfrm>
              <a:off x="0" y="-171450"/>
              <a:ext cx="639910" cy="4988043"/>
            </a:xfrm>
            <a:prstGeom prst="rect">
              <a:avLst/>
            </a:prstGeom>
          </p:spPr>
          <p:txBody>
            <a:bodyPr anchor="ctr" rtlCol="false" tIns="50800" lIns="50800" bIns="50800" rIns="50800"/>
            <a:lstStyle/>
            <a:p>
              <a:pPr algn="ctr">
                <a:lnSpc>
                  <a:spcPts val="4481"/>
                </a:lnSpc>
              </a:pPr>
            </a:p>
          </p:txBody>
        </p:sp>
      </p:grpSp>
      <p:sp>
        <p:nvSpPr>
          <p:cNvPr name="TextBox 8" id="8"/>
          <p:cNvSpPr txBox="true"/>
          <p:nvPr/>
        </p:nvSpPr>
        <p:spPr>
          <a:xfrm rot="0">
            <a:off x="2846772" y="6120543"/>
            <a:ext cx="12594457" cy="622373"/>
          </a:xfrm>
          <a:prstGeom prst="rect">
            <a:avLst/>
          </a:prstGeom>
        </p:spPr>
        <p:txBody>
          <a:bodyPr anchor="t" rtlCol="false" tIns="0" lIns="0" bIns="0" rIns="0">
            <a:spAutoFit/>
          </a:bodyPr>
          <a:lstStyle/>
          <a:p>
            <a:pPr algn="ctr">
              <a:lnSpc>
                <a:spcPts val="5070"/>
              </a:lnSpc>
              <a:spcBef>
                <a:spcPct val="0"/>
              </a:spcBef>
            </a:pPr>
            <a:r>
              <a:rPr lang="en-US" sz="3622" spc="1593">
                <a:solidFill>
                  <a:srgbClr val="FFFFFF"/>
                </a:solidFill>
                <a:latin typeface="Lato"/>
                <a:ea typeface="Lato"/>
                <a:cs typeface="Lato"/>
                <a:sym typeface="Lato"/>
              </a:rPr>
              <a:t>FOR YOUR ATTENTION</a:t>
            </a:r>
          </a:p>
        </p:txBody>
      </p:sp>
      <p:grpSp>
        <p:nvGrpSpPr>
          <p:cNvPr name="Group 9" id="9"/>
          <p:cNvGrpSpPr/>
          <p:nvPr/>
        </p:nvGrpSpPr>
        <p:grpSpPr>
          <a:xfrm rot="-5400000">
            <a:off x="7929171" y="-7929171"/>
            <a:ext cx="2429658" cy="18288000"/>
            <a:chOff x="0" y="0"/>
            <a:chExt cx="639910" cy="4816593"/>
          </a:xfrm>
        </p:grpSpPr>
        <p:sp>
          <p:nvSpPr>
            <p:cNvPr name="Freeform 10" id="10"/>
            <p:cNvSpPr/>
            <p:nvPr/>
          </p:nvSpPr>
          <p:spPr>
            <a:xfrm flipH="false" flipV="false" rot="0">
              <a:off x="0" y="0"/>
              <a:ext cx="639910" cy="4816592"/>
            </a:xfrm>
            <a:custGeom>
              <a:avLst/>
              <a:gdLst/>
              <a:ahLst/>
              <a:cxnLst/>
              <a:rect r="r" b="b" t="t" l="l"/>
              <a:pathLst>
                <a:path h="4816592" w="639910">
                  <a:moveTo>
                    <a:pt x="0" y="0"/>
                  </a:moveTo>
                  <a:lnTo>
                    <a:pt x="639910" y="0"/>
                  </a:lnTo>
                  <a:lnTo>
                    <a:pt x="639910" y="4816592"/>
                  </a:lnTo>
                  <a:lnTo>
                    <a:pt x="0" y="4816592"/>
                  </a:lnTo>
                  <a:close/>
                </a:path>
              </a:pathLst>
            </a:custGeom>
            <a:solidFill>
              <a:srgbClr val="03261D"/>
            </a:solidFill>
          </p:spPr>
        </p:sp>
        <p:sp>
          <p:nvSpPr>
            <p:cNvPr name="TextBox 11" id="11"/>
            <p:cNvSpPr txBox="true"/>
            <p:nvPr/>
          </p:nvSpPr>
          <p:spPr>
            <a:xfrm>
              <a:off x="0" y="-171450"/>
              <a:ext cx="639910" cy="4988043"/>
            </a:xfrm>
            <a:prstGeom prst="rect">
              <a:avLst/>
            </a:prstGeom>
          </p:spPr>
          <p:txBody>
            <a:bodyPr anchor="ctr" rtlCol="false" tIns="50800" lIns="50800" bIns="50800" rIns="50800"/>
            <a:lstStyle/>
            <a:p>
              <a:pPr algn="ctr">
                <a:lnSpc>
                  <a:spcPts val="4481"/>
                </a:lnSpc>
              </a:pPr>
            </a:p>
          </p:txBody>
        </p:sp>
      </p:grpSp>
      <p:grpSp>
        <p:nvGrpSpPr>
          <p:cNvPr name="Group 12" id="12"/>
          <p:cNvGrpSpPr/>
          <p:nvPr/>
        </p:nvGrpSpPr>
        <p:grpSpPr>
          <a:xfrm rot="0">
            <a:off x="1028700" y="8625764"/>
            <a:ext cx="80833" cy="632536"/>
            <a:chOff x="0" y="0"/>
            <a:chExt cx="21289" cy="166594"/>
          </a:xfrm>
        </p:grpSpPr>
        <p:sp>
          <p:nvSpPr>
            <p:cNvPr name="Freeform 13" id="13"/>
            <p:cNvSpPr/>
            <p:nvPr/>
          </p:nvSpPr>
          <p:spPr>
            <a:xfrm flipH="false" flipV="false" rot="0">
              <a:off x="0" y="0"/>
              <a:ext cx="21289" cy="166594"/>
            </a:xfrm>
            <a:custGeom>
              <a:avLst/>
              <a:gdLst/>
              <a:ahLst/>
              <a:cxnLst/>
              <a:rect r="r" b="b" t="t" l="l"/>
              <a:pathLst>
                <a:path h="166594" w="21289">
                  <a:moveTo>
                    <a:pt x="0" y="0"/>
                  </a:moveTo>
                  <a:lnTo>
                    <a:pt x="21289" y="0"/>
                  </a:lnTo>
                  <a:lnTo>
                    <a:pt x="21289" y="166594"/>
                  </a:lnTo>
                  <a:lnTo>
                    <a:pt x="0" y="166594"/>
                  </a:lnTo>
                  <a:close/>
                </a:path>
              </a:pathLst>
            </a:custGeom>
            <a:solidFill>
              <a:srgbClr val="F5D062"/>
            </a:solidFill>
          </p:spPr>
        </p:sp>
        <p:sp>
          <p:nvSpPr>
            <p:cNvPr name="TextBox 14" id="14"/>
            <p:cNvSpPr txBox="true"/>
            <p:nvPr/>
          </p:nvSpPr>
          <p:spPr>
            <a:xfrm>
              <a:off x="0" y="-38100"/>
              <a:ext cx="21289" cy="204694"/>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1224931" y="8597189"/>
            <a:ext cx="3112767" cy="451712"/>
          </a:xfrm>
          <a:prstGeom prst="rect">
            <a:avLst/>
          </a:prstGeom>
        </p:spPr>
        <p:txBody>
          <a:bodyPr anchor="t" rtlCol="false" tIns="0" lIns="0" bIns="0" rIns="0">
            <a:spAutoFit/>
          </a:bodyPr>
          <a:lstStyle/>
          <a:p>
            <a:pPr algn="l">
              <a:lnSpc>
                <a:spcPts val="1794"/>
              </a:lnSpc>
              <a:spcBef>
                <a:spcPct val="0"/>
              </a:spcBef>
            </a:pPr>
            <a:r>
              <a:rPr lang="en-US" sz="1281" spc="320">
                <a:solidFill>
                  <a:srgbClr val="FFFFFF"/>
                </a:solidFill>
                <a:latin typeface="Lato Light"/>
                <a:ea typeface="Lato Light"/>
                <a:cs typeface="Lato Light"/>
                <a:sym typeface="Lato Light"/>
              </a:rPr>
              <a:t>Discovering Beauty in the Natural World</a:t>
            </a:r>
          </a:p>
        </p:txBody>
      </p:sp>
      <p:sp>
        <p:nvSpPr>
          <p:cNvPr name="TextBox 16" id="16"/>
          <p:cNvSpPr txBox="true"/>
          <p:nvPr/>
        </p:nvSpPr>
        <p:spPr>
          <a:xfrm rot="0">
            <a:off x="1224931" y="9034431"/>
            <a:ext cx="4246305" cy="223869"/>
          </a:xfrm>
          <a:prstGeom prst="rect">
            <a:avLst/>
          </a:prstGeom>
        </p:spPr>
        <p:txBody>
          <a:bodyPr anchor="t" rtlCol="false" tIns="0" lIns="0" bIns="0" rIns="0">
            <a:spAutoFit/>
          </a:bodyPr>
          <a:lstStyle/>
          <a:p>
            <a:pPr algn="l">
              <a:lnSpc>
                <a:spcPts val="1794"/>
              </a:lnSpc>
            </a:pPr>
            <a:r>
              <a:rPr lang="en-US" sz="1281" spc="192">
                <a:solidFill>
                  <a:srgbClr val="FFFFFF"/>
                </a:solidFill>
                <a:latin typeface="Lato Light"/>
                <a:ea typeface="Lato Light"/>
                <a:cs typeface="Lato Light"/>
                <a:sym typeface="Lato Light"/>
              </a:rPr>
              <a:t>Only at: 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TextBox 2" id="2"/>
          <p:cNvSpPr txBox="true"/>
          <p:nvPr/>
        </p:nvSpPr>
        <p:spPr>
          <a:xfrm rot="0">
            <a:off x="1271552" y="1044439"/>
            <a:ext cx="6528150" cy="1450976"/>
          </a:xfrm>
          <a:prstGeom prst="rect">
            <a:avLst/>
          </a:prstGeom>
        </p:spPr>
        <p:txBody>
          <a:bodyPr anchor="t" rtlCol="false" tIns="0" lIns="0" bIns="0" rIns="0">
            <a:spAutoFit/>
          </a:bodyPr>
          <a:lstStyle/>
          <a:p>
            <a:pPr algn="l">
              <a:lnSpc>
                <a:spcPts val="11899"/>
              </a:lnSpc>
              <a:spcBef>
                <a:spcPct val="0"/>
              </a:spcBef>
            </a:pPr>
            <a:r>
              <a:rPr lang="en-US" sz="8499" b="true">
                <a:solidFill>
                  <a:srgbClr val="FFFFFF"/>
                </a:solidFill>
                <a:latin typeface="Lato Bold"/>
                <a:ea typeface="Lato Bold"/>
                <a:cs typeface="Lato Bold"/>
                <a:sym typeface="Lato Bold"/>
              </a:rPr>
              <a:t>Introduction</a:t>
            </a:r>
          </a:p>
        </p:txBody>
      </p:sp>
      <p:sp>
        <p:nvSpPr>
          <p:cNvPr name="AutoShape 3" id="3"/>
          <p:cNvSpPr/>
          <p:nvPr/>
        </p:nvSpPr>
        <p:spPr>
          <a:xfrm flipV="true">
            <a:off x="1100138" y="1380760"/>
            <a:ext cx="0" cy="1114655"/>
          </a:xfrm>
          <a:prstGeom prst="line">
            <a:avLst/>
          </a:prstGeom>
          <a:ln cap="flat" w="142875">
            <a:solidFill>
              <a:srgbClr val="F5D062"/>
            </a:solidFill>
            <a:prstDash val="solid"/>
            <a:headEnd type="none" len="sm" w="sm"/>
            <a:tailEnd type="none" len="sm" w="sm"/>
          </a:ln>
        </p:spPr>
      </p:sp>
      <p:sp>
        <p:nvSpPr>
          <p:cNvPr name="Freeform 4" id="4"/>
          <p:cNvSpPr/>
          <p:nvPr/>
        </p:nvSpPr>
        <p:spPr>
          <a:xfrm flipH="false" flipV="false" rot="0">
            <a:off x="1206527" y="3349285"/>
            <a:ext cx="6593175" cy="6277633"/>
          </a:xfrm>
          <a:custGeom>
            <a:avLst/>
            <a:gdLst/>
            <a:ahLst/>
            <a:cxnLst/>
            <a:rect r="r" b="b" t="t" l="l"/>
            <a:pathLst>
              <a:path h="6277633" w="6593175">
                <a:moveTo>
                  <a:pt x="0" y="0"/>
                </a:moveTo>
                <a:lnTo>
                  <a:pt x="6593176" y="0"/>
                </a:lnTo>
                <a:lnTo>
                  <a:pt x="6593176" y="6277633"/>
                </a:lnTo>
                <a:lnTo>
                  <a:pt x="0" y="6277633"/>
                </a:lnTo>
                <a:lnTo>
                  <a:pt x="0" y="0"/>
                </a:lnTo>
                <a:close/>
              </a:path>
            </a:pathLst>
          </a:custGeom>
          <a:blipFill>
            <a:blip r:embed="rId2"/>
            <a:stretch>
              <a:fillRect l="0" t="0" r="0" b="0"/>
            </a:stretch>
          </a:blipFill>
        </p:spPr>
      </p:sp>
      <p:sp>
        <p:nvSpPr>
          <p:cNvPr name="Freeform 5" id="5"/>
          <p:cNvSpPr/>
          <p:nvPr/>
        </p:nvSpPr>
        <p:spPr>
          <a:xfrm flipH="false" flipV="false" rot="0">
            <a:off x="10636216" y="1380760"/>
            <a:ext cx="6282696" cy="3923372"/>
          </a:xfrm>
          <a:custGeom>
            <a:avLst/>
            <a:gdLst/>
            <a:ahLst/>
            <a:cxnLst/>
            <a:rect r="r" b="b" t="t" l="l"/>
            <a:pathLst>
              <a:path h="3923372" w="6282696">
                <a:moveTo>
                  <a:pt x="0" y="0"/>
                </a:moveTo>
                <a:lnTo>
                  <a:pt x="6282696" y="0"/>
                </a:lnTo>
                <a:lnTo>
                  <a:pt x="6282696" y="3923371"/>
                </a:lnTo>
                <a:lnTo>
                  <a:pt x="0" y="3923371"/>
                </a:lnTo>
                <a:lnTo>
                  <a:pt x="0" y="0"/>
                </a:lnTo>
                <a:close/>
              </a:path>
            </a:pathLst>
          </a:custGeom>
          <a:blipFill>
            <a:blip r:embed="rId3"/>
            <a:stretch>
              <a:fillRect l="0" t="0" r="0" b="0"/>
            </a:stretch>
          </a:blipFill>
        </p:spPr>
      </p:sp>
      <p:sp>
        <p:nvSpPr>
          <p:cNvPr name="Freeform 6" id="6"/>
          <p:cNvSpPr/>
          <p:nvPr/>
        </p:nvSpPr>
        <p:spPr>
          <a:xfrm flipH="false" flipV="false" rot="0">
            <a:off x="10636216" y="6066602"/>
            <a:ext cx="6282696" cy="3560316"/>
          </a:xfrm>
          <a:custGeom>
            <a:avLst/>
            <a:gdLst/>
            <a:ahLst/>
            <a:cxnLst/>
            <a:rect r="r" b="b" t="t" l="l"/>
            <a:pathLst>
              <a:path h="3560316" w="6282696">
                <a:moveTo>
                  <a:pt x="0" y="0"/>
                </a:moveTo>
                <a:lnTo>
                  <a:pt x="6282696" y="0"/>
                </a:lnTo>
                <a:lnTo>
                  <a:pt x="6282696" y="3560316"/>
                </a:lnTo>
                <a:lnTo>
                  <a:pt x="0" y="3560316"/>
                </a:lnTo>
                <a:lnTo>
                  <a:pt x="0" y="0"/>
                </a:lnTo>
                <a:close/>
              </a:path>
            </a:pathLst>
          </a:custGeom>
          <a:blipFill>
            <a:blip r:embed="rId4"/>
            <a:stretch>
              <a:fillRect l="0" t="-1809" r="0" b="-1809"/>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a:off x="1696902" y="1960911"/>
            <a:ext cx="1114655" cy="0"/>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0" y="6896402"/>
            <a:ext cx="4609247" cy="6476698"/>
          </a:xfrm>
          <a:custGeom>
            <a:avLst/>
            <a:gdLst/>
            <a:ahLst/>
            <a:cxnLst/>
            <a:rect r="r" b="b" t="t" l="l"/>
            <a:pathLst>
              <a:path h="6476698" w="4609247">
                <a:moveTo>
                  <a:pt x="0" y="0"/>
                </a:moveTo>
                <a:lnTo>
                  <a:pt x="4609247" y="0"/>
                </a:lnTo>
                <a:lnTo>
                  <a:pt x="4609247" y="6476698"/>
                </a:lnTo>
                <a:lnTo>
                  <a:pt x="0" y="6476698"/>
                </a:lnTo>
                <a:lnTo>
                  <a:pt x="0" y="0"/>
                </a:lnTo>
                <a:close/>
              </a:path>
            </a:pathLst>
          </a:custGeom>
          <a:blipFill>
            <a:blip r:embed="rId2">
              <a:alphaModFix amt="64000"/>
            </a:blip>
            <a:stretch>
              <a:fillRect l="-62057" t="0" r="-50040" b="0"/>
            </a:stretch>
          </a:blipFill>
        </p:spPr>
      </p:sp>
      <p:sp>
        <p:nvSpPr>
          <p:cNvPr name="Freeform 4" id="4"/>
          <p:cNvSpPr/>
          <p:nvPr/>
        </p:nvSpPr>
        <p:spPr>
          <a:xfrm flipH="false" flipV="false" rot="0">
            <a:off x="4312721" y="2128786"/>
            <a:ext cx="11415651" cy="7377365"/>
          </a:xfrm>
          <a:custGeom>
            <a:avLst/>
            <a:gdLst/>
            <a:ahLst/>
            <a:cxnLst/>
            <a:rect r="r" b="b" t="t" l="l"/>
            <a:pathLst>
              <a:path h="7377365" w="11415651">
                <a:moveTo>
                  <a:pt x="0" y="0"/>
                </a:moveTo>
                <a:lnTo>
                  <a:pt x="11415652" y="0"/>
                </a:lnTo>
                <a:lnTo>
                  <a:pt x="11415652" y="7377364"/>
                </a:lnTo>
                <a:lnTo>
                  <a:pt x="0" y="7377364"/>
                </a:lnTo>
                <a:lnTo>
                  <a:pt x="0" y="0"/>
                </a:lnTo>
                <a:close/>
              </a:path>
            </a:pathLst>
          </a:custGeom>
          <a:blipFill>
            <a:blip r:embed="rId3"/>
            <a:stretch>
              <a:fillRect l="0" t="0" r="0" b="0"/>
            </a:stretch>
          </a:blipFill>
        </p:spPr>
      </p:sp>
      <p:sp>
        <p:nvSpPr>
          <p:cNvPr name="TextBox 5" id="5"/>
          <p:cNvSpPr txBox="true"/>
          <p:nvPr/>
        </p:nvSpPr>
        <p:spPr>
          <a:xfrm rot="0">
            <a:off x="1309637" y="438498"/>
            <a:ext cx="7103241" cy="1450976"/>
          </a:xfrm>
          <a:prstGeom prst="rect">
            <a:avLst/>
          </a:prstGeom>
        </p:spPr>
        <p:txBody>
          <a:bodyPr anchor="t" rtlCol="false" tIns="0" lIns="0" bIns="0" rIns="0">
            <a:spAutoFit/>
          </a:bodyPr>
          <a:lstStyle/>
          <a:p>
            <a:pPr algn="ctr">
              <a:lnSpc>
                <a:spcPts val="11899"/>
              </a:lnSpc>
              <a:spcBef>
                <a:spcPct val="0"/>
              </a:spcBef>
            </a:pPr>
            <a:r>
              <a:rPr lang="en-US" b="true" sz="8499">
                <a:solidFill>
                  <a:srgbClr val="FFFFFF"/>
                </a:solidFill>
                <a:latin typeface="Lato Bold"/>
                <a:ea typeface="Lato Bold"/>
                <a:cs typeface="Lato Bold"/>
                <a:sym typeface="Lato Bold"/>
              </a:rPr>
              <a:t>Methodology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V="true">
            <a:off x="462620" y="286800"/>
            <a:ext cx="0" cy="982918"/>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534058" y="2978831"/>
            <a:ext cx="6586392" cy="6279469"/>
          </a:xfrm>
          <a:custGeom>
            <a:avLst/>
            <a:gdLst/>
            <a:ahLst/>
            <a:cxnLst/>
            <a:rect r="r" b="b" t="t" l="l"/>
            <a:pathLst>
              <a:path h="6279469" w="6586392">
                <a:moveTo>
                  <a:pt x="0" y="0"/>
                </a:moveTo>
                <a:lnTo>
                  <a:pt x="6586392" y="0"/>
                </a:lnTo>
                <a:lnTo>
                  <a:pt x="6586392" y="6279469"/>
                </a:lnTo>
                <a:lnTo>
                  <a:pt x="0" y="6279469"/>
                </a:lnTo>
                <a:lnTo>
                  <a:pt x="0" y="0"/>
                </a:lnTo>
                <a:close/>
              </a:path>
            </a:pathLst>
          </a:custGeom>
          <a:blipFill>
            <a:blip r:embed="rId2"/>
            <a:stretch>
              <a:fillRect l="0" t="0" r="0" b="0"/>
            </a:stretch>
          </a:blipFill>
        </p:spPr>
      </p:sp>
      <p:sp>
        <p:nvSpPr>
          <p:cNvPr name="TextBox 4" id="4"/>
          <p:cNvSpPr txBox="true"/>
          <p:nvPr/>
        </p:nvSpPr>
        <p:spPr>
          <a:xfrm rot="0">
            <a:off x="534058" y="14634"/>
            <a:ext cx="7896537" cy="1299827"/>
          </a:xfrm>
          <a:prstGeom prst="rect">
            <a:avLst/>
          </a:prstGeom>
        </p:spPr>
        <p:txBody>
          <a:bodyPr anchor="t" rtlCol="false" tIns="0" lIns="0" bIns="0" rIns="0">
            <a:spAutoFit/>
          </a:bodyPr>
          <a:lstStyle/>
          <a:p>
            <a:pPr algn="l">
              <a:lnSpc>
                <a:spcPts val="10648"/>
              </a:lnSpc>
              <a:spcBef>
                <a:spcPct val="0"/>
              </a:spcBef>
            </a:pPr>
            <a:r>
              <a:rPr lang="en-US" sz="7605" b="true">
                <a:solidFill>
                  <a:srgbClr val="FFFFFF"/>
                </a:solidFill>
                <a:latin typeface="Lato Bold"/>
                <a:ea typeface="Lato Bold"/>
                <a:cs typeface="Lato Bold"/>
                <a:sym typeface="Lato Bold"/>
              </a:rPr>
              <a:t>Data description</a:t>
            </a:r>
          </a:p>
        </p:txBody>
      </p:sp>
      <p:sp>
        <p:nvSpPr>
          <p:cNvPr name="TextBox 5" id="5"/>
          <p:cNvSpPr txBox="true"/>
          <p:nvPr/>
        </p:nvSpPr>
        <p:spPr>
          <a:xfrm rot="0">
            <a:off x="1750940" y="2115649"/>
            <a:ext cx="4767957"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Common Genus’s Images</a:t>
            </a:r>
          </a:p>
        </p:txBody>
      </p:sp>
      <p:sp>
        <p:nvSpPr>
          <p:cNvPr name="TextBox 6" id="6"/>
          <p:cNvSpPr txBox="true"/>
          <p:nvPr/>
        </p:nvSpPr>
        <p:spPr>
          <a:xfrm rot="0">
            <a:off x="7689926" y="3011636"/>
            <a:ext cx="10096414" cy="3235523"/>
          </a:xfrm>
          <a:prstGeom prst="rect">
            <a:avLst/>
          </a:prstGeom>
        </p:spPr>
        <p:txBody>
          <a:bodyPr anchor="t" rtlCol="false" tIns="0" lIns="0" bIns="0" rIns="0">
            <a:spAutoFit/>
          </a:bodyPr>
          <a:lstStyle/>
          <a:p>
            <a:pPr algn="just" marL="657822" indent="-328911" lvl="1">
              <a:lnSpc>
                <a:spcPts val="5179"/>
              </a:lnSpc>
              <a:buFont typeface="Arial"/>
              <a:buChar char="•"/>
            </a:pPr>
            <a:r>
              <a:rPr lang="en-US" sz="3046">
                <a:solidFill>
                  <a:srgbClr val="FFFFFF"/>
                </a:solidFill>
                <a:latin typeface="Lato Light"/>
                <a:ea typeface="Lato Light"/>
                <a:cs typeface="Lato Light"/>
                <a:sym typeface="Lato Light"/>
              </a:rPr>
              <a:t>6,714 images of the most common Northern European mushroom genera, categorized into nine distinct classes. </a:t>
            </a:r>
          </a:p>
          <a:p>
            <a:pPr algn="just" marL="657822" indent="-328911" lvl="1">
              <a:lnSpc>
                <a:spcPts val="5179"/>
              </a:lnSpc>
              <a:buFont typeface="Arial"/>
              <a:buChar char="•"/>
            </a:pPr>
            <a:r>
              <a:rPr lang="en-US" sz="3046">
                <a:solidFill>
                  <a:srgbClr val="FFFFFF"/>
                </a:solidFill>
                <a:latin typeface="Lato Light"/>
                <a:ea typeface="Lato Light"/>
                <a:cs typeface="Lato Light"/>
                <a:sym typeface="Lato Light"/>
              </a:rPr>
              <a:t>The dataset includes between 300 to 1,500 images per class, capturing diverse species and environmental conditions.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V="true">
            <a:off x="462620" y="286800"/>
            <a:ext cx="0" cy="982918"/>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711375" y="3109401"/>
            <a:ext cx="6261604" cy="6356958"/>
          </a:xfrm>
          <a:custGeom>
            <a:avLst/>
            <a:gdLst/>
            <a:ahLst/>
            <a:cxnLst/>
            <a:rect r="r" b="b" t="t" l="l"/>
            <a:pathLst>
              <a:path h="6356958" w="6261604">
                <a:moveTo>
                  <a:pt x="0" y="0"/>
                </a:moveTo>
                <a:lnTo>
                  <a:pt x="6261604" y="0"/>
                </a:lnTo>
                <a:lnTo>
                  <a:pt x="6261604" y="6356958"/>
                </a:lnTo>
                <a:lnTo>
                  <a:pt x="0" y="6356958"/>
                </a:lnTo>
                <a:lnTo>
                  <a:pt x="0" y="0"/>
                </a:lnTo>
                <a:close/>
              </a:path>
            </a:pathLst>
          </a:custGeom>
          <a:blipFill>
            <a:blip r:embed="rId2"/>
            <a:stretch>
              <a:fillRect l="0" t="0" r="0" b="0"/>
            </a:stretch>
          </a:blipFill>
        </p:spPr>
      </p:sp>
      <p:sp>
        <p:nvSpPr>
          <p:cNvPr name="TextBox 4" id="4"/>
          <p:cNvSpPr txBox="true"/>
          <p:nvPr/>
        </p:nvSpPr>
        <p:spPr>
          <a:xfrm rot="0">
            <a:off x="534058" y="14634"/>
            <a:ext cx="7896537" cy="1299827"/>
          </a:xfrm>
          <a:prstGeom prst="rect">
            <a:avLst/>
          </a:prstGeom>
        </p:spPr>
        <p:txBody>
          <a:bodyPr anchor="t" rtlCol="false" tIns="0" lIns="0" bIns="0" rIns="0">
            <a:spAutoFit/>
          </a:bodyPr>
          <a:lstStyle/>
          <a:p>
            <a:pPr algn="l">
              <a:lnSpc>
                <a:spcPts val="10648"/>
              </a:lnSpc>
              <a:spcBef>
                <a:spcPct val="0"/>
              </a:spcBef>
            </a:pPr>
            <a:r>
              <a:rPr lang="en-US" sz="7605" b="true">
                <a:solidFill>
                  <a:srgbClr val="FFFFFF"/>
                </a:solidFill>
                <a:latin typeface="Lato Bold"/>
                <a:ea typeface="Lato Bold"/>
                <a:cs typeface="Lato Bold"/>
                <a:sym typeface="Lato Bold"/>
              </a:rPr>
              <a:t>Data description</a:t>
            </a:r>
          </a:p>
        </p:txBody>
      </p:sp>
      <p:sp>
        <p:nvSpPr>
          <p:cNvPr name="TextBox 5" id="5"/>
          <p:cNvSpPr txBox="true"/>
          <p:nvPr/>
        </p:nvSpPr>
        <p:spPr>
          <a:xfrm rot="0">
            <a:off x="1197143" y="1967798"/>
            <a:ext cx="5775836" cy="484378"/>
          </a:xfrm>
          <a:prstGeom prst="rect">
            <a:avLst/>
          </a:prstGeom>
        </p:spPr>
        <p:txBody>
          <a:bodyPr anchor="t" rtlCol="false" tIns="0" lIns="0" bIns="0" rIns="0">
            <a:spAutoFit/>
          </a:bodyPr>
          <a:lstStyle/>
          <a:p>
            <a:pPr algn="l">
              <a:lnSpc>
                <a:spcPts val="3775"/>
              </a:lnSpc>
            </a:pPr>
            <a:r>
              <a:rPr lang="en-US" sz="3199">
                <a:solidFill>
                  <a:srgbClr val="F5D062"/>
                </a:solidFill>
                <a:latin typeface="Lato"/>
                <a:ea typeface="Lato"/>
                <a:cs typeface="Lato"/>
                <a:sym typeface="Lato"/>
              </a:rPr>
              <a:t>Klasifikasi Jamur Dataset</a:t>
            </a:r>
          </a:p>
        </p:txBody>
      </p:sp>
      <p:sp>
        <p:nvSpPr>
          <p:cNvPr name="TextBox 6" id="6"/>
          <p:cNvSpPr txBox="true"/>
          <p:nvPr/>
        </p:nvSpPr>
        <p:spPr>
          <a:xfrm rot="0">
            <a:off x="7458747" y="2985576"/>
            <a:ext cx="10294481" cy="2721832"/>
          </a:xfrm>
          <a:prstGeom prst="rect">
            <a:avLst/>
          </a:prstGeom>
        </p:spPr>
        <p:txBody>
          <a:bodyPr anchor="t" rtlCol="false" tIns="0" lIns="0" bIns="0" rIns="0">
            <a:spAutoFit/>
          </a:bodyPr>
          <a:lstStyle/>
          <a:p>
            <a:pPr algn="just" marL="556424" indent="-278212" lvl="1">
              <a:lnSpc>
                <a:spcPts val="4381"/>
              </a:lnSpc>
              <a:buFont typeface="Arial"/>
              <a:buChar char="•"/>
            </a:pPr>
            <a:r>
              <a:rPr lang="en-US" sz="2577">
                <a:solidFill>
                  <a:srgbClr val="FFFFFF"/>
                </a:solidFill>
                <a:latin typeface="Lato Light"/>
                <a:ea typeface="Lato Light"/>
                <a:cs typeface="Lato Light"/>
                <a:sym typeface="Lato Light"/>
              </a:rPr>
              <a:t>The secondary dataset consists of 4,764 images spanning 14 mushroom types. </a:t>
            </a:r>
          </a:p>
          <a:p>
            <a:pPr algn="just" marL="556424" indent="-278212" lvl="1">
              <a:lnSpc>
                <a:spcPts val="4381"/>
              </a:lnSpc>
              <a:buFont typeface="Arial"/>
              <a:buChar char="•"/>
            </a:pPr>
            <a:r>
              <a:rPr lang="en-US" sz="2577">
                <a:solidFill>
                  <a:srgbClr val="FFFFFF"/>
                </a:solidFill>
                <a:latin typeface="Lato Light"/>
                <a:ea typeface="Lato Light"/>
                <a:cs typeface="Lato Light"/>
                <a:sym typeface="Lato Light"/>
              </a:rPr>
              <a:t>All images have been preprocessed by the original dataset authors, including background removal, resizing to 640x640 pixels, and augmentation techniques such as rotation and flipping.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V="true">
            <a:off x="462620" y="286800"/>
            <a:ext cx="0" cy="982918"/>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833500" y="7655554"/>
            <a:ext cx="8961206" cy="2128286"/>
          </a:xfrm>
          <a:custGeom>
            <a:avLst/>
            <a:gdLst/>
            <a:ahLst/>
            <a:cxnLst/>
            <a:rect r="r" b="b" t="t" l="l"/>
            <a:pathLst>
              <a:path h="2128286" w="8961206">
                <a:moveTo>
                  <a:pt x="0" y="0"/>
                </a:moveTo>
                <a:lnTo>
                  <a:pt x="8961206" y="0"/>
                </a:lnTo>
                <a:lnTo>
                  <a:pt x="8961206" y="2128286"/>
                </a:lnTo>
                <a:lnTo>
                  <a:pt x="0" y="2128286"/>
                </a:lnTo>
                <a:lnTo>
                  <a:pt x="0" y="0"/>
                </a:lnTo>
                <a:close/>
              </a:path>
            </a:pathLst>
          </a:custGeom>
          <a:blipFill>
            <a:blip r:embed="rId2"/>
            <a:stretch>
              <a:fillRect l="0" t="0" r="0" b="0"/>
            </a:stretch>
          </a:blipFill>
        </p:spPr>
      </p:sp>
      <p:sp>
        <p:nvSpPr>
          <p:cNvPr name="Freeform 4" id="4"/>
          <p:cNvSpPr/>
          <p:nvPr/>
        </p:nvSpPr>
        <p:spPr>
          <a:xfrm flipH="false" flipV="false" rot="0">
            <a:off x="10106360" y="7655554"/>
            <a:ext cx="7869320" cy="2066885"/>
          </a:xfrm>
          <a:custGeom>
            <a:avLst/>
            <a:gdLst/>
            <a:ahLst/>
            <a:cxnLst/>
            <a:rect r="r" b="b" t="t" l="l"/>
            <a:pathLst>
              <a:path h="2066885" w="7869320">
                <a:moveTo>
                  <a:pt x="0" y="0"/>
                </a:moveTo>
                <a:lnTo>
                  <a:pt x="7869320" y="0"/>
                </a:lnTo>
                <a:lnTo>
                  <a:pt x="7869320" y="2066885"/>
                </a:lnTo>
                <a:lnTo>
                  <a:pt x="0" y="2066885"/>
                </a:lnTo>
                <a:lnTo>
                  <a:pt x="0" y="0"/>
                </a:lnTo>
                <a:close/>
              </a:path>
            </a:pathLst>
          </a:custGeom>
          <a:blipFill>
            <a:blip r:embed="rId3"/>
            <a:stretch>
              <a:fillRect l="0" t="0" r="0" b="-1846"/>
            </a:stretch>
          </a:blipFill>
        </p:spPr>
      </p:sp>
      <p:sp>
        <p:nvSpPr>
          <p:cNvPr name="TextBox 5" id="5"/>
          <p:cNvSpPr txBox="true"/>
          <p:nvPr/>
        </p:nvSpPr>
        <p:spPr>
          <a:xfrm rot="0">
            <a:off x="534058" y="14634"/>
            <a:ext cx="12581336" cy="1299827"/>
          </a:xfrm>
          <a:prstGeom prst="rect">
            <a:avLst/>
          </a:prstGeom>
        </p:spPr>
        <p:txBody>
          <a:bodyPr anchor="t" rtlCol="false" tIns="0" lIns="0" bIns="0" rIns="0">
            <a:spAutoFit/>
          </a:bodyPr>
          <a:lstStyle/>
          <a:p>
            <a:pPr algn="l">
              <a:lnSpc>
                <a:spcPts val="10648"/>
              </a:lnSpc>
              <a:spcBef>
                <a:spcPct val="0"/>
              </a:spcBef>
            </a:pPr>
            <a:r>
              <a:rPr lang="en-US" sz="7605" b="true">
                <a:solidFill>
                  <a:srgbClr val="FFFFFF"/>
                </a:solidFill>
                <a:latin typeface="Lato Bold"/>
                <a:ea typeface="Lato Bold"/>
                <a:cs typeface="Lato Bold"/>
                <a:sym typeface="Lato Bold"/>
              </a:rPr>
              <a:t>Data preprocessing</a:t>
            </a:r>
          </a:p>
        </p:txBody>
      </p:sp>
      <p:sp>
        <p:nvSpPr>
          <p:cNvPr name="TextBox 6" id="6"/>
          <p:cNvSpPr txBox="true"/>
          <p:nvPr/>
        </p:nvSpPr>
        <p:spPr>
          <a:xfrm rot="0">
            <a:off x="1197143" y="1967798"/>
            <a:ext cx="5775836" cy="484378"/>
          </a:xfrm>
          <a:prstGeom prst="rect">
            <a:avLst/>
          </a:prstGeom>
        </p:spPr>
        <p:txBody>
          <a:bodyPr anchor="t" rtlCol="false" tIns="0" lIns="0" bIns="0" rIns="0">
            <a:spAutoFit/>
          </a:bodyPr>
          <a:lstStyle/>
          <a:p>
            <a:pPr algn="l">
              <a:lnSpc>
                <a:spcPts val="3775"/>
              </a:lnSpc>
            </a:pPr>
            <a:r>
              <a:rPr lang="en-US" sz="3199">
                <a:solidFill>
                  <a:srgbClr val="F5D062"/>
                </a:solidFill>
                <a:latin typeface="Lato"/>
                <a:ea typeface="Lato"/>
                <a:cs typeface="Lato"/>
                <a:sym typeface="Lato"/>
              </a:rPr>
              <a:t>Common Genus’s Images</a:t>
            </a:r>
          </a:p>
        </p:txBody>
      </p:sp>
      <p:sp>
        <p:nvSpPr>
          <p:cNvPr name="TextBox 7" id="7"/>
          <p:cNvSpPr txBox="true"/>
          <p:nvPr/>
        </p:nvSpPr>
        <p:spPr>
          <a:xfrm rot="0">
            <a:off x="833500" y="2114737"/>
            <a:ext cx="17454500" cy="5741279"/>
          </a:xfrm>
          <a:prstGeom prst="rect">
            <a:avLst/>
          </a:prstGeom>
        </p:spPr>
        <p:txBody>
          <a:bodyPr anchor="t" rtlCol="false" tIns="0" lIns="0" bIns="0" rIns="0">
            <a:spAutoFit/>
          </a:bodyPr>
          <a:lstStyle/>
          <a:p>
            <a:pPr algn="l">
              <a:lnSpc>
                <a:spcPts val="4158"/>
              </a:lnSpc>
            </a:pPr>
          </a:p>
          <a:p>
            <a:pPr algn="l" marL="582979" indent="-291489" lvl="1">
              <a:lnSpc>
                <a:spcPts val="4158"/>
              </a:lnSpc>
              <a:buAutoNum type="arabicPeriod" startAt="1"/>
            </a:pPr>
            <a:r>
              <a:rPr lang="en-US" b="true" sz="2700">
                <a:solidFill>
                  <a:srgbClr val="FFFFFF"/>
                </a:solidFill>
                <a:latin typeface="Lato Bold"/>
                <a:ea typeface="Lato Bold"/>
                <a:cs typeface="Lato Bold"/>
                <a:sym typeface="Lato Bold"/>
              </a:rPr>
              <a:t>Noise Filtering</a:t>
            </a:r>
            <a:r>
              <a:rPr lang="en-US" sz="2700">
                <a:solidFill>
                  <a:srgbClr val="FFFFFF"/>
                </a:solidFill>
                <a:latin typeface="Lato"/>
                <a:ea typeface="Lato"/>
                <a:cs typeface="Lato"/>
                <a:sym typeface="Lato"/>
              </a:rPr>
              <a:t>: Noisy images were filtered out to enhance data quality.</a:t>
            </a:r>
          </a:p>
          <a:p>
            <a:pPr algn="l" marL="582979" indent="-291489" lvl="1">
              <a:lnSpc>
                <a:spcPts val="4158"/>
              </a:lnSpc>
              <a:buAutoNum type="arabicPeriod" startAt="1"/>
            </a:pPr>
            <a:r>
              <a:rPr lang="en-US" b="true" sz="2700">
                <a:solidFill>
                  <a:srgbClr val="FFFFFF"/>
                </a:solidFill>
                <a:latin typeface="Lato Bold"/>
                <a:ea typeface="Lato Bold"/>
                <a:cs typeface="Lato Bold"/>
                <a:sym typeface="Lato Bold"/>
              </a:rPr>
              <a:t>Image Resizing</a:t>
            </a:r>
            <a:r>
              <a:rPr lang="en-US" sz="2700">
                <a:solidFill>
                  <a:srgbClr val="FFFFFF"/>
                </a:solidFill>
                <a:latin typeface="Lato"/>
                <a:ea typeface="Lato"/>
                <a:cs typeface="Lato"/>
                <a:sym typeface="Lato"/>
              </a:rPr>
              <a:t>: The mushroom images were resized to reduce computational costs and speed up processing, especially for large datasets.</a:t>
            </a:r>
          </a:p>
          <a:p>
            <a:pPr algn="l" marL="582979" indent="-291489" lvl="1">
              <a:lnSpc>
                <a:spcPts val="4158"/>
              </a:lnSpc>
              <a:buAutoNum type="arabicPeriod" startAt="1"/>
            </a:pPr>
            <a:r>
              <a:rPr lang="en-US" b="true" sz="2700">
                <a:solidFill>
                  <a:srgbClr val="FFFFFF"/>
                </a:solidFill>
                <a:latin typeface="Lato Bold"/>
                <a:ea typeface="Lato Bold"/>
                <a:cs typeface="Lato Bold"/>
                <a:sym typeface="Lato Bold"/>
              </a:rPr>
              <a:t>Foreground Extraction with GrabCut:</a:t>
            </a:r>
            <a:r>
              <a:rPr lang="en-US" sz="2700">
                <a:solidFill>
                  <a:srgbClr val="FFFFFF"/>
                </a:solidFill>
                <a:latin typeface="Lato"/>
                <a:ea typeface="Lato"/>
                <a:cs typeface="Lato"/>
                <a:sym typeface="Lato"/>
              </a:rPr>
              <a:t> A bounding box was initialized around the mushroom, and the GrabCut algorithm was applied to effectively separate the mushroom from its background, discarding unnecessary details.</a:t>
            </a:r>
          </a:p>
          <a:p>
            <a:pPr algn="l" marL="582979" indent="-291489" lvl="1">
              <a:lnSpc>
                <a:spcPts val="4158"/>
              </a:lnSpc>
              <a:buAutoNum type="arabicPeriod" startAt="1"/>
            </a:pPr>
            <a:r>
              <a:rPr lang="en-US" b="true" sz="2700">
                <a:solidFill>
                  <a:srgbClr val="FFFFFF"/>
                </a:solidFill>
                <a:latin typeface="Lato Bold"/>
                <a:ea typeface="Lato Bold"/>
                <a:cs typeface="Lato Bold"/>
                <a:sym typeface="Lato Bold"/>
              </a:rPr>
              <a:t>Object Cropping</a:t>
            </a:r>
            <a:r>
              <a:rPr lang="en-US" sz="2700">
                <a:solidFill>
                  <a:srgbClr val="FFFFFF"/>
                </a:solidFill>
                <a:latin typeface="Lato"/>
                <a:ea typeface="Lato"/>
                <a:cs typeface="Lato"/>
                <a:sym typeface="Lato"/>
              </a:rPr>
              <a:t>: After background removal, the image was converted to a binary mask to detect the primary object (the mushroom). The largest contour representing the mushroom was used to crop the image, retaining only the significant area for feature extraction and classification.</a:t>
            </a:r>
          </a:p>
          <a:p>
            <a:pPr algn="l">
              <a:lnSpc>
                <a:spcPts val="415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H="true" flipV="true">
            <a:off x="534058" y="371559"/>
            <a:ext cx="0" cy="2900681"/>
          </a:xfrm>
          <a:prstGeom prst="line">
            <a:avLst/>
          </a:prstGeom>
          <a:ln cap="flat" w="142875">
            <a:solidFill>
              <a:srgbClr val="F5D062"/>
            </a:solidFill>
            <a:prstDash val="solid"/>
            <a:headEnd type="none" len="sm" w="sm"/>
            <a:tailEnd type="none" len="sm" w="sm"/>
          </a:ln>
        </p:spPr>
      </p:sp>
      <p:sp>
        <p:nvSpPr>
          <p:cNvPr name="TextBox 3" id="3"/>
          <p:cNvSpPr txBox="true"/>
          <p:nvPr/>
        </p:nvSpPr>
        <p:spPr>
          <a:xfrm rot="0">
            <a:off x="805836" y="190584"/>
            <a:ext cx="6034649" cy="3081656"/>
          </a:xfrm>
          <a:prstGeom prst="rect">
            <a:avLst/>
          </a:prstGeom>
        </p:spPr>
        <p:txBody>
          <a:bodyPr anchor="t" rtlCol="false" tIns="0" lIns="0" bIns="0" rIns="0">
            <a:spAutoFit/>
          </a:bodyPr>
          <a:lstStyle/>
          <a:p>
            <a:pPr algn="l">
              <a:lnSpc>
                <a:spcPts val="12319"/>
              </a:lnSpc>
              <a:spcBef>
                <a:spcPct val="0"/>
              </a:spcBef>
            </a:pPr>
            <a:r>
              <a:rPr lang="en-US" sz="8799" b="true">
                <a:solidFill>
                  <a:srgbClr val="FFFFFF"/>
                </a:solidFill>
                <a:latin typeface="Lato Bold"/>
                <a:ea typeface="Lato Bold"/>
                <a:cs typeface="Lato Bold"/>
                <a:sym typeface="Lato Bold"/>
              </a:rPr>
              <a:t>Feature Extraction</a:t>
            </a:r>
          </a:p>
        </p:txBody>
      </p:sp>
      <p:sp>
        <p:nvSpPr>
          <p:cNvPr name="TextBox 4" id="4"/>
          <p:cNvSpPr txBox="true"/>
          <p:nvPr/>
        </p:nvSpPr>
        <p:spPr>
          <a:xfrm rot="0">
            <a:off x="6317667" y="4017933"/>
            <a:ext cx="1868757"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SIFT</a:t>
            </a:r>
          </a:p>
        </p:txBody>
      </p:sp>
      <p:sp>
        <p:nvSpPr>
          <p:cNvPr name="TextBox 5" id="5"/>
          <p:cNvSpPr txBox="true"/>
          <p:nvPr/>
        </p:nvSpPr>
        <p:spPr>
          <a:xfrm rot="0">
            <a:off x="12069064" y="4017933"/>
            <a:ext cx="1868757"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GIST</a:t>
            </a:r>
          </a:p>
        </p:txBody>
      </p:sp>
      <p:sp>
        <p:nvSpPr>
          <p:cNvPr name="TextBox 6" id="6"/>
          <p:cNvSpPr txBox="true"/>
          <p:nvPr/>
        </p:nvSpPr>
        <p:spPr>
          <a:xfrm rot="0">
            <a:off x="6317667" y="4534658"/>
            <a:ext cx="4767957" cy="1692275"/>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Detects and describes stable keypoints across scale and rotation changes, robust for object recognition but computationally intensive.</a:t>
            </a:r>
          </a:p>
        </p:txBody>
      </p:sp>
      <p:sp>
        <p:nvSpPr>
          <p:cNvPr name="TextBox 7" id="7"/>
          <p:cNvSpPr txBox="true"/>
          <p:nvPr/>
        </p:nvSpPr>
        <p:spPr>
          <a:xfrm rot="0">
            <a:off x="12069064" y="4534658"/>
            <a:ext cx="4767957" cy="1692275"/>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Extracts global image features using Gabor filters, capturing overall scene structure. Useful for scene recognition and complex image classification.</a:t>
            </a:r>
          </a:p>
        </p:txBody>
      </p:sp>
      <p:sp>
        <p:nvSpPr>
          <p:cNvPr name="TextBox 8" id="8"/>
          <p:cNvSpPr txBox="true"/>
          <p:nvPr/>
        </p:nvSpPr>
        <p:spPr>
          <a:xfrm rot="0">
            <a:off x="9007666" y="7106448"/>
            <a:ext cx="1868757"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ORB</a:t>
            </a:r>
          </a:p>
        </p:txBody>
      </p:sp>
      <p:sp>
        <p:nvSpPr>
          <p:cNvPr name="TextBox 9" id="9"/>
          <p:cNvSpPr txBox="true"/>
          <p:nvPr/>
        </p:nvSpPr>
        <p:spPr>
          <a:xfrm rot="0">
            <a:off x="9007666" y="7752243"/>
            <a:ext cx="4767957" cy="1692275"/>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A fast, efficient keypoint detector and descriptor, invariant to scale and rotation. It's a cheaper alternative to SIFT, suitable for real-time applications.</a:t>
            </a:r>
          </a:p>
        </p:txBody>
      </p:sp>
      <p:sp>
        <p:nvSpPr>
          <p:cNvPr name="Freeform 10" id="10"/>
          <p:cNvSpPr/>
          <p:nvPr/>
        </p:nvSpPr>
        <p:spPr>
          <a:xfrm flipH="false" flipV="false" rot="0">
            <a:off x="7790962" y="0"/>
            <a:ext cx="7725380" cy="3872347"/>
          </a:xfrm>
          <a:custGeom>
            <a:avLst/>
            <a:gdLst/>
            <a:ahLst/>
            <a:cxnLst/>
            <a:rect r="r" b="b" t="t" l="l"/>
            <a:pathLst>
              <a:path h="3872347" w="7725380">
                <a:moveTo>
                  <a:pt x="0" y="0"/>
                </a:moveTo>
                <a:lnTo>
                  <a:pt x="7725380" y="0"/>
                </a:lnTo>
                <a:lnTo>
                  <a:pt x="7725380" y="3872347"/>
                </a:lnTo>
                <a:lnTo>
                  <a:pt x="0" y="3872347"/>
                </a:lnTo>
                <a:lnTo>
                  <a:pt x="0" y="0"/>
                </a:lnTo>
                <a:close/>
              </a:path>
            </a:pathLst>
          </a:custGeom>
          <a:blipFill>
            <a:blip r:embed="rId2"/>
            <a:stretch>
              <a:fillRect l="0" t="0" r="0" b="0"/>
            </a:stretch>
          </a:blipFill>
        </p:spPr>
      </p:sp>
      <p:sp>
        <p:nvSpPr>
          <p:cNvPr name="Freeform 11" id="11"/>
          <p:cNvSpPr/>
          <p:nvPr/>
        </p:nvSpPr>
        <p:spPr>
          <a:xfrm flipH="false" flipV="false" rot="0">
            <a:off x="256028" y="4873357"/>
            <a:ext cx="5663892" cy="4384943"/>
          </a:xfrm>
          <a:custGeom>
            <a:avLst/>
            <a:gdLst/>
            <a:ahLst/>
            <a:cxnLst/>
            <a:rect r="r" b="b" t="t" l="l"/>
            <a:pathLst>
              <a:path h="4384943" w="5663892">
                <a:moveTo>
                  <a:pt x="0" y="0"/>
                </a:moveTo>
                <a:lnTo>
                  <a:pt x="5663892" y="0"/>
                </a:lnTo>
                <a:lnTo>
                  <a:pt x="5663892" y="4384943"/>
                </a:lnTo>
                <a:lnTo>
                  <a:pt x="0" y="4384943"/>
                </a:lnTo>
                <a:lnTo>
                  <a:pt x="0" y="0"/>
                </a:lnTo>
                <a:close/>
              </a:path>
            </a:pathLst>
          </a:custGeom>
          <a:blipFill>
            <a:blip r:embed="rId3"/>
            <a:stretch>
              <a:fillRect l="0" t="0" r="0" b="-10276"/>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H="true" flipV="true">
            <a:off x="534058" y="371559"/>
            <a:ext cx="0" cy="2900681"/>
          </a:xfrm>
          <a:prstGeom prst="line">
            <a:avLst/>
          </a:prstGeom>
          <a:ln cap="flat" w="142875">
            <a:solidFill>
              <a:srgbClr val="F5D062"/>
            </a:solidFill>
            <a:prstDash val="solid"/>
            <a:headEnd type="none" len="sm" w="sm"/>
            <a:tailEnd type="none" len="sm" w="sm"/>
          </a:ln>
        </p:spPr>
      </p:sp>
      <p:sp>
        <p:nvSpPr>
          <p:cNvPr name="TextBox 3" id="3"/>
          <p:cNvSpPr txBox="true"/>
          <p:nvPr/>
        </p:nvSpPr>
        <p:spPr>
          <a:xfrm rot="0">
            <a:off x="805836" y="190584"/>
            <a:ext cx="6034649" cy="3081656"/>
          </a:xfrm>
          <a:prstGeom prst="rect">
            <a:avLst/>
          </a:prstGeom>
        </p:spPr>
        <p:txBody>
          <a:bodyPr anchor="t" rtlCol="false" tIns="0" lIns="0" bIns="0" rIns="0">
            <a:spAutoFit/>
          </a:bodyPr>
          <a:lstStyle/>
          <a:p>
            <a:pPr algn="l">
              <a:lnSpc>
                <a:spcPts val="12319"/>
              </a:lnSpc>
              <a:spcBef>
                <a:spcPct val="0"/>
              </a:spcBef>
            </a:pPr>
            <a:r>
              <a:rPr lang="en-US" sz="8799" b="true">
                <a:solidFill>
                  <a:srgbClr val="FFFFFF"/>
                </a:solidFill>
                <a:latin typeface="Lato Bold"/>
                <a:ea typeface="Lato Bold"/>
                <a:cs typeface="Lato Bold"/>
                <a:sym typeface="Lato Bold"/>
              </a:rPr>
              <a:t>Feature Extraction</a:t>
            </a:r>
          </a:p>
        </p:txBody>
      </p:sp>
      <p:sp>
        <p:nvSpPr>
          <p:cNvPr name="TextBox 4" id="4"/>
          <p:cNvSpPr txBox="true"/>
          <p:nvPr/>
        </p:nvSpPr>
        <p:spPr>
          <a:xfrm rot="0">
            <a:off x="6317667" y="4017933"/>
            <a:ext cx="4152596"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 COLOR HISTOGRAM</a:t>
            </a:r>
          </a:p>
        </p:txBody>
      </p:sp>
      <p:sp>
        <p:nvSpPr>
          <p:cNvPr name="TextBox 5" id="5"/>
          <p:cNvSpPr txBox="true"/>
          <p:nvPr/>
        </p:nvSpPr>
        <p:spPr>
          <a:xfrm rot="0">
            <a:off x="12069064" y="4017933"/>
            <a:ext cx="1868757"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 LBP</a:t>
            </a:r>
          </a:p>
        </p:txBody>
      </p:sp>
      <p:sp>
        <p:nvSpPr>
          <p:cNvPr name="TextBox 6" id="6"/>
          <p:cNvSpPr txBox="true"/>
          <p:nvPr/>
        </p:nvSpPr>
        <p:spPr>
          <a:xfrm rot="0">
            <a:off x="6317667" y="4534658"/>
            <a:ext cx="4767957" cy="1263650"/>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Analyzes color in the color space, reducing the impact of lighting changes and suitable for color-based classification.</a:t>
            </a:r>
          </a:p>
        </p:txBody>
      </p:sp>
      <p:sp>
        <p:nvSpPr>
          <p:cNvPr name="TextBox 7" id="7"/>
          <p:cNvSpPr txBox="true"/>
          <p:nvPr/>
        </p:nvSpPr>
        <p:spPr>
          <a:xfrm rot="0">
            <a:off x="12069064" y="4534658"/>
            <a:ext cx="4767957" cy="1692275"/>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Encodes local texture by comparing the central pixel value with its neighbors, effective for face recognition and surface pattern classification.</a:t>
            </a:r>
          </a:p>
        </p:txBody>
      </p:sp>
      <p:sp>
        <p:nvSpPr>
          <p:cNvPr name="TextBox 8" id="8"/>
          <p:cNvSpPr txBox="true"/>
          <p:nvPr/>
        </p:nvSpPr>
        <p:spPr>
          <a:xfrm rot="0">
            <a:off x="9007666" y="7106448"/>
            <a:ext cx="1868757"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GLCM</a:t>
            </a:r>
          </a:p>
        </p:txBody>
      </p:sp>
      <p:sp>
        <p:nvSpPr>
          <p:cNvPr name="TextBox 9" id="9"/>
          <p:cNvSpPr txBox="true"/>
          <p:nvPr/>
        </p:nvSpPr>
        <p:spPr>
          <a:xfrm rot="0">
            <a:off x="9007666" y="7752243"/>
            <a:ext cx="4767957" cy="1692275"/>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Analyzes spatial relationships between pixel pairs to extract features like contrast, homogeneity, energy, and correlation. Ideal for texture analysis.</a:t>
            </a:r>
          </a:p>
        </p:txBody>
      </p:sp>
      <p:sp>
        <p:nvSpPr>
          <p:cNvPr name="Freeform 10" id="10"/>
          <p:cNvSpPr/>
          <p:nvPr/>
        </p:nvSpPr>
        <p:spPr>
          <a:xfrm flipH="false" flipV="false" rot="0">
            <a:off x="7495678" y="204863"/>
            <a:ext cx="8851259" cy="3651144"/>
          </a:xfrm>
          <a:custGeom>
            <a:avLst/>
            <a:gdLst/>
            <a:ahLst/>
            <a:cxnLst/>
            <a:rect r="r" b="b" t="t" l="l"/>
            <a:pathLst>
              <a:path h="3651144" w="8851259">
                <a:moveTo>
                  <a:pt x="0" y="0"/>
                </a:moveTo>
                <a:lnTo>
                  <a:pt x="8851259" y="0"/>
                </a:lnTo>
                <a:lnTo>
                  <a:pt x="8851259" y="3651145"/>
                </a:lnTo>
                <a:lnTo>
                  <a:pt x="0" y="3651145"/>
                </a:lnTo>
                <a:lnTo>
                  <a:pt x="0" y="0"/>
                </a:lnTo>
                <a:close/>
              </a:path>
            </a:pathLst>
          </a:custGeom>
          <a:blipFill>
            <a:blip r:embed="rId2"/>
            <a:stretch>
              <a:fillRect l="0" t="0" r="0" b="0"/>
            </a:stretch>
          </a:blipFill>
        </p:spPr>
      </p:sp>
      <p:sp>
        <p:nvSpPr>
          <p:cNvPr name="Freeform 11" id="11"/>
          <p:cNvSpPr/>
          <p:nvPr/>
        </p:nvSpPr>
        <p:spPr>
          <a:xfrm flipH="false" flipV="false" rot="0">
            <a:off x="379628" y="6226933"/>
            <a:ext cx="8014337" cy="3556946"/>
          </a:xfrm>
          <a:custGeom>
            <a:avLst/>
            <a:gdLst/>
            <a:ahLst/>
            <a:cxnLst/>
            <a:rect r="r" b="b" t="t" l="l"/>
            <a:pathLst>
              <a:path h="3556946" w="8014337">
                <a:moveTo>
                  <a:pt x="0" y="0"/>
                </a:moveTo>
                <a:lnTo>
                  <a:pt x="8014337" y="0"/>
                </a:lnTo>
                <a:lnTo>
                  <a:pt x="8014337" y="3556946"/>
                </a:lnTo>
                <a:lnTo>
                  <a:pt x="0" y="3556946"/>
                </a:lnTo>
                <a:lnTo>
                  <a:pt x="0" y="0"/>
                </a:lnTo>
                <a:close/>
              </a:path>
            </a:pathLst>
          </a:custGeom>
          <a:blipFill>
            <a:blip r:embed="rId3"/>
            <a:stretch>
              <a:fillRect l="0" t="0" r="-1737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3261D"/>
        </a:solidFill>
      </p:bgPr>
    </p:bg>
    <p:spTree>
      <p:nvGrpSpPr>
        <p:cNvPr id="1" name=""/>
        <p:cNvGrpSpPr/>
        <p:nvPr/>
      </p:nvGrpSpPr>
      <p:grpSpPr>
        <a:xfrm>
          <a:off x="0" y="0"/>
          <a:ext cx="0" cy="0"/>
          <a:chOff x="0" y="0"/>
          <a:chExt cx="0" cy="0"/>
        </a:xfrm>
      </p:grpSpPr>
      <p:sp>
        <p:nvSpPr>
          <p:cNvPr name="AutoShape 2" id="2"/>
          <p:cNvSpPr/>
          <p:nvPr/>
        </p:nvSpPr>
        <p:spPr>
          <a:xfrm flipH="true" flipV="true">
            <a:off x="534058" y="371559"/>
            <a:ext cx="0" cy="2900681"/>
          </a:xfrm>
          <a:prstGeom prst="line">
            <a:avLst/>
          </a:prstGeom>
          <a:ln cap="flat" w="142875">
            <a:solidFill>
              <a:srgbClr val="F5D062"/>
            </a:solidFill>
            <a:prstDash val="solid"/>
            <a:headEnd type="none" len="sm" w="sm"/>
            <a:tailEnd type="none" len="sm" w="sm"/>
          </a:ln>
        </p:spPr>
      </p:sp>
      <p:sp>
        <p:nvSpPr>
          <p:cNvPr name="Freeform 3" id="3"/>
          <p:cNvSpPr/>
          <p:nvPr/>
        </p:nvSpPr>
        <p:spPr>
          <a:xfrm flipH="false" flipV="false" rot="0">
            <a:off x="0" y="5143500"/>
            <a:ext cx="5856728" cy="8229600"/>
          </a:xfrm>
          <a:custGeom>
            <a:avLst/>
            <a:gdLst/>
            <a:ahLst/>
            <a:cxnLst/>
            <a:rect r="r" b="b" t="t" l="l"/>
            <a:pathLst>
              <a:path h="8229600" w="5856728">
                <a:moveTo>
                  <a:pt x="0" y="0"/>
                </a:moveTo>
                <a:lnTo>
                  <a:pt x="5856728" y="0"/>
                </a:lnTo>
                <a:lnTo>
                  <a:pt x="5856728" y="8229600"/>
                </a:lnTo>
                <a:lnTo>
                  <a:pt x="0" y="8229600"/>
                </a:lnTo>
                <a:lnTo>
                  <a:pt x="0" y="0"/>
                </a:lnTo>
                <a:close/>
              </a:path>
            </a:pathLst>
          </a:custGeom>
          <a:blipFill>
            <a:blip r:embed="rId2">
              <a:alphaModFix amt="64000"/>
            </a:blip>
            <a:stretch>
              <a:fillRect l="-62057" t="0" r="-50040" b="0"/>
            </a:stretch>
          </a:blipFill>
        </p:spPr>
      </p:sp>
      <p:sp>
        <p:nvSpPr>
          <p:cNvPr name="Freeform 4" id="4"/>
          <p:cNvSpPr/>
          <p:nvPr/>
        </p:nvSpPr>
        <p:spPr>
          <a:xfrm flipH="false" flipV="false" rot="5400000">
            <a:off x="10568628" y="-2476427"/>
            <a:ext cx="2511430" cy="8484196"/>
          </a:xfrm>
          <a:custGeom>
            <a:avLst/>
            <a:gdLst/>
            <a:ahLst/>
            <a:cxnLst/>
            <a:rect r="r" b="b" t="t" l="l"/>
            <a:pathLst>
              <a:path h="8484196" w="2511430">
                <a:moveTo>
                  <a:pt x="0" y="0"/>
                </a:moveTo>
                <a:lnTo>
                  <a:pt x="2511430" y="0"/>
                </a:lnTo>
                <a:lnTo>
                  <a:pt x="2511430" y="8484196"/>
                </a:lnTo>
                <a:lnTo>
                  <a:pt x="0" y="8484196"/>
                </a:lnTo>
                <a:lnTo>
                  <a:pt x="0" y="0"/>
                </a:lnTo>
                <a:close/>
              </a:path>
            </a:pathLst>
          </a:custGeom>
          <a:blipFill>
            <a:blip r:embed="rId3">
              <a:alphaModFix amt="74000"/>
            </a:blip>
            <a:stretch>
              <a:fillRect l="-62537" t="0" r="-62537" b="0"/>
            </a:stretch>
          </a:blipFill>
        </p:spPr>
      </p:sp>
      <p:sp>
        <p:nvSpPr>
          <p:cNvPr name="TextBox 5" id="5"/>
          <p:cNvSpPr txBox="true"/>
          <p:nvPr/>
        </p:nvSpPr>
        <p:spPr>
          <a:xfrm rot="0">
            <a:off x="805836" y="190584"/>
            <a:ext cx="6034649" cy="3081656"/>
          </a:xfrm>
          <a:prstGeom prst="rect">
            <a:avLst/>
          </a:prstGeom>
        </p:spPr>
        <p:txBody>
          <a:bodyPr anchor="t" rtlCol="false" tIns="0" lIns="0" bIns="0" rIns="0">
            <a:spAutoFit/>
          </a:bodyPr>
          <a:lstStyle/>
          <a:p>
            <a:pPr algn="l">
              <a:lnSpc>
                <a:spcPts val="12319"/>
              </a:lnSpc>
              <a:spcBef>
                <a:spcPct val="0"/>
              </a:spcBef>
            </a:pPr>
            <a:r>
              <a:rPr lang="en-US" sz="8799" b="true">
                <a:solidFill>
                  <a:srgbClr val="FFFFFF"/>
                </a:solidFill>
                <a:latin typeface="Lato Bold"/>
                <a:ea typeface="Lato Bold"/>
                <a:cs typeface="Lato Bold"/>
                <a:sym typeface="Lato Bold"/>
              </a:rPr>
              <a:t>Feature Extraction</a:t>
            </a:r>
          </a:p>
        </p:txBody>
      </p:sp>
      <p:sp>
        <p:nvSpPr>
          <p:cNvPr name="TextBox 6" id="6"/>
          <p:cNvSpPr txBox="true"/>
          <p:nvPr/>
        </p:nvSpPr>
        <p:spPr>
          <a:xfrm rot="0">
            <a:off x="6189195" y="3272240"/>
            <a:ext cx="4152596"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 HU MOMENT</a:t>
            </a:r>
          </a:p>
        </p:txBody>
      </p:sp>
      <p:sp>
        <p:nvSpPr>
          <p:cNvPr name="TextBox 7" id="7"/>
          <p:cNvSpPr txBox="true"/>
          <p:nvPr/>
        </p:nvSpPr>
        <p:spPr>
          <a:xfrm rot="0">
            <a:off x="11994453" y="3272240"/>
            <a:ext cx="2259157"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CONTOUR</a:t>
            </a:r>
          </a:p>
        </p:txBody>
      </p:sp>
      <p:sp>
        <p:nvSpPr>
          <p:cNvPr name="TextBox 8" id="8"/>
          <p:cNvSpPr txBox="true"/>
          <p:nvPr/>
        </p:nvSpPr>
        <p:spPr>
          <a:xfrm rot="0">
            <a:off x="6189195" y="3870410"/>
            <a:ext cx="4767957" cy="1692275"/>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 Computes shape moments invariant to scaling, translation, and rotation, making it robust for object recognition under varying conditions.</a:t>
            </a:r>
          </a:p>
        </p:txBody>
      </p:sp>
      <p:sp>
        <p:nvSpPr>
          <p:cNvPr name="TextBox 9" id="9"/>
          <p:cNvSpPr txBox="true"/>
          <p:nvPr/>
        </p:nvSpPr>
        <p:spPr>
          <a:xfrm rot="0">
            <a:off x="6474923" y="7637122"/>
            <a:ext cx="7134078" cy="1692275"/>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Using RGB and HSV color spaces, basic color features include the mean, standard deviation, and channel ratios. These features help capture color distribution and differentiate objects based on color differences effectively.</a:t>
            </a:r>
          </a:p>
        </p:txBody>
      </p:sp>
      <p:sp>
        <p:nvSpPr>
          <p:cNvPr name="TextBox 10" id="10"/>
          <p:cNvSpPr txBox="true"/>
          <p:nvPr/>
        </p:nvSpPr>
        <p:spPr>
          <a:xfrm rot="0">
            <a:off x="6474923" y="7038952"/>
            <a:ext cx="2669077" cy="455295"/>
          </a:xfrm>
          <a:prstGeom prst="rect">
            <a:avLst/>
          </a:prstGeom>
        </p:spPr>
        <p:txBody>
          <a:bodyPr anchor="t" rtlCol="false" tIns="0" lIns="0" bIns="0" rIns="0">
            <a:spAutoFit/>
          </a:bodyPr>
          <a:lstStyle/>
          <a:p>
            <a:pPr algn="l">
              <a:lnSpc>
                <a:spcPts val="3540"/>
              </a:lnSpc>
            </a:pPr>
            <a:r>
              <a:rPr lang="en-US" sz="3000">
                <a:solidFill>
                  <a:srgbClr val="F5D062"/>
                </a:solidFill>
                <a:latin typeface="Lato"/>
                <a:ea typeface="Lato"/>
                <a:cs typeface="Lato"/>
                <a:sym typeface="Lato"/>
              </a:rPr>
              <a:t>Color Basics</a:t>
            </a:r>
          </a:p>
        </p:txBody>
      </p:sp>
      <p:sp>
        <p:nvSpPr>
          <p:cNvPr name="TextBox 11" id="11"/>
          <p:cNvSpPr txBox="true"/>
          <p:nvPr/>
        </p:nvSpPr>
        <p:spPr>
          <a:xfrm rot="0">
            <a:off x="11994453" y="3990781"/>
            <a:ext cx="5812508" cy="2549525"/>
          </a:xfrm>
          <a:prstGeom prst="rect">
            <a:avLst/>
          </a:prstGeom>
        </p:spPr>
        <p:txBody>
          <a:bodyPr anchor="t" rtlCol="false" tIns="0" lIns="0" bIns="0" rIns="0">
            <a:spAutoFit/>
          </a:bodyPr>
          <a:lstStyle/>
          <a:p>
            <a:pPr algn="just">
              <a:lnSpc>
                <a:spcPts val="3400"/>
              </a:lnSpc>
            </a:pPr>
            <a:r>
              <a:rPr lang="en-US" sz="2000">
                <a:solidFill>
                  <a:srgbClr val="FFFFFF"/>
                </a:solidFill>
                <a:latin typeface="Lato Light"/>
                <a:ea typeface="Lato Light"/>
                <a:cs typeface="Lato Light"/>
                <a:sym typeface="Lato Light"/>
              </a:rPr>
              <a:t>Contours are extracted using Gaussian Blur and Adaptive Thresholding to reduce noise and segment the image. Features like area, perimeter, compactness, aspect ratio, and contour count describe the object's shape, aiding in object recognition.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DAGiD7Zjwtw</dc:identifier>
  <dcterms:modified xsi:type="dcterms:W3CDTF">2011-08-01T06:04:30Z</dcterms:modified>
  <cp:revision>1</cp:revision>
  <dc:title>Mushroom classification</dc:title>
</cp:coreProperties>
</file>